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1"/>
  </p:notesMasterIdLst>
  <p:sldIdLst>
    <p:sldId id="256" r:id="rId2"/>
    <p:sldId id="509" r:id="rId3"/>
    <p:sldId id="257" r:id="rId4"/>
    <p:sldId id="258" r:id="rId5"/>
    <p:sldId id="508" r:id="rId6"/>
    <p:sldId id="260" r:id="rId7"/>
    <p:sldId id="449" r:id="rId8"/>
    <p:sldId id="265" r:id="rId9"/>
    <p:sldId id="373" r:id="rId10"/>
    <p:sldId id="451" r:id="rId11"/>
    <p:sldId id="452" r:id="rId12"/>
    <p:sldId id="453" r:id="rId13"/>
    <p:sldId id="267" r:id="rId14"/>
    <p:sldId id="481" r:id="rId15"/>
    <p:sldId id="268" r:id="rId16"/>
    <p:sldId id="50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502" r:id="rId25"/>
    <p:sldId id="278" r:id="rId26"/>
    <p:sldId id="279" r:id="rId27"/>
    <p:sldId id="280" r:id="rId28"/>
    <p:sldId id="281" r:id="rId29"/>
    <p:sldId id="282" r:id="rId30"/>
    <p:sldId id="283" r:id="rId31"/>
    <p:sldId id="487" r:id="rId32"/>
    <p:sldId id="496" r:id="rId33"/>
    <p:sldId id="495" r:id="rId34"/>
    <p:sldId id="330" r:id="rId35"/>
    <p:sldId id="332" r:id="rId36"/>
    <p:sldId id="497" r:id="rId37"/>
    <p:sldId id="498" r:id="rId38"/>
    <p:sldId id="335" r:id="rId39"/>
    <p:sldId id="336" r:id="rId40"/>
    <p:sldId id="507" r:id="rId41"/>
    <p:sldId id="503" r:id="rId42"/>
    <p:sldId id="286" r:id="rId43"/>
    <p:sldId id="288" r:id="rId44"/>
    <p:sldId id="456" r:id="rId45"/>
    <p:sldId id="289" r:id="rId46"/>
    <p:sldId id="374" r:id="rId47"/>
    <p:sldId id="375" r:id="rId48"/>
    <p:sldId id="292" r:id="rId49"/>
    <p:sldId id="457" r:id="rId50"/>
    <p:sldId id="376" r:id="rId51"/>
    <p:sldId id="377" r:id="rId52"/>
    <p:sldId id="378" r:id="rId53"/>
    <p:sldId id="297" r:id="rId54"/>
    <p:sldId id="458" r:id="rId55"/>
    <p:sldId id="380" r:id="rId56"/>
    <p:sldId id="381" r:id="rId57"/>
    <p:sldId id="382" r:id="rId58"/>
    <p:sldId id="302" r:id="rId59"/>
    <p:sldId id="384" r:id="rId60"/>
    <p:sldId id="385" r:id="rId61"/>
    <p:sldId id="386" r:id="rId62"/>
    <p:sldId id="307" r:id="rId63"/>
    <p:sldId id="388" r:id="rId64"/>
    <p:sldId id="389" r:id="rId65"/>
    <p:sldId id="390" r:id="rId66"/>
    <p:sldId id="311" r:id="rId67"/>
    <p:sldId id="461" r:id="rId68"/>
    <p:sldId id="392" r:id="rId69"/>
    <p:sldId id="393" r:id="rId70"/>
    <p:sldId id="394" r:id="rId71"/>
    <p:sldId id="315" r:id="rId72"/>
    <p:sldId id="462" r:id="rId73"/>
    <p:sldId id="396" r:id="rId74"/>
    <p:sldId id="397" r:id="rId75"/>
    <p:sldId id="398" r:id="rId76"/>
    <p:sldId id="465" r:id="rId77"/>
    <p:sldId id="469" r:id="rId78"/>
    <p:sldId id="319" r:id="rId79"/>
    <p:sldId id="403" r:id="rId80"/>
    <p:sldId id="470" r:id="rId81"/>
    <p:sldId id="473" r:id="rId82"/>
    <p:sldId id="474" r:id="rId83"/>
    <p:sldId id="321" r:id="rId84"/>
    <p:sldId id="464" r:id="rId85"/>
    <p:sldId id="405" r:id="rId86"/>
    <p:sldId id="406" r:id="rId87"/>
    <p:sldId id="407" r:id="rId88"/>
    <p:sldId id="490" r:id="rId89"/>
    <p:sldId id="500" r:id="rId90"/>
    <p:sldId id="339" r:id="rId91"/>
    <p:sldId id="342" r:id="rId92"/>
    <p:sldId id="409" r:id="rId93"/>
    <p:sldId id="411" r:id="rId94"/>
    <p:sldId id="511" r:id="rId95"/>
    <p:sldId id="416" r:id="rId96"/>
    <p:sldId id="418" r:id="rId97"/>
    <p:sldId id="410" r:id="rId98"/>
    <p:sldId id="412" r:id="rId99"/>
    <p:sldId id="419" r:id="rId100"/>
    <p:sldId id="420" r:id="rId101"/>
    <p:sldId id="513" r:id="rId102"/>
    <p:sldId id="423" r:id="rId103"/>
    <p:sldId id="366" r:id="rId104"/>
    <p:sldId id="365" r:id="rId105"/>
    <p:sldId id="512" r:id="rId106"/>
    <p:sldId id="446" r:id="rId107"/>
    <p:sldId id="447" r:id="rId108"/>
    <p:sldId id="510" r:id="rId109"/>
    <p:sldId id="372" r:id="rId1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6" roundtripDataSignature="AMtx7mgvyW6/8ve7pVre4dEPKGh2lJV6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B99479-4A98-4834-B7F5-ECB18FCCC1C1}">
  <a:tblStyle styleId="{1DB99479-4A98-4834-B7F5-ECB18FCCC1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96165"/>
  </p:normalViewPr>
  <p:slideViewPr>
    <p:cSldViewPr snapToGrid="0">
      <p:cViewPr varScale="1">
        <p:scale>
          <a:sx n="157" d="100"/>
          <a:sy n="157" d="100"/>
        </p:scale>
        <p:origin x="36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5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5227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22740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5155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7190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2b41c43c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g22b41c43c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>
          <a:extLst>
            <a:ext uri="{FF2B5EF4-FFF2-40B4-BE49-F238E27FC236}">
              <a16:creationId xmlns:a16="http://schemas.microsoft.com/office/drawing/2014/main" id="{B63FD338-8F93-686E-E0B5-D9E75D815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0:notes">
            <a:extLst>
              <a:ext uri="{FF2B5EF4-FFF2-40B4-BE49-F238E27FC236}">
                <a16:creationId xmlns:a16="http://schemas.microsoft.com/office/drawing/2014/main" id="{273DD183-CE39-AA16-72E6-80AF27C36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10:notes">
            <a:extLst>
              <a:ext uri="{FF2B5EF4-FFF2-40B4-BE49-F238E27FC236}">
                <a16:creationId xmlns:a16="http://schemas.microsoft.com/office/drawing/2014/main" id="{771CCC26-7CBC-418D-AAFA-CA64A11D17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89023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6626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75685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90128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83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7473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40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92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817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169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492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5446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997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2569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614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807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2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114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258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4463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5041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7481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9867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5692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68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2221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1128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3124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1191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055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5589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8828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1393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6867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0497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1385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5515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7435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0687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8324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00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327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5851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0200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5314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8815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6855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7327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3905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9860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69973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01471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E918FAED-D98E-4D90-4E12-924F8ED1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>
            <a:extLst>
              <a:ext uri="{FF2B5EF4-FFF2-40B4-BE49-F238E27FC236}">
                <a16:creationId xmlns:a16="http://schemas.microsoft.com/office/drawing/2014/main" id="{77B5F7BE-CE6B-019E-65C7-6F233462E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>
            <a:extLst>
              <a:ext uri="{FF2B5EF4-FFF2-40B4-BE49-F238E27FC236}">
                <a16:creationId xmlns:a16="http://schemas.microsoft.com/office/drawing/2014/main" id="{5F889E48-AC57-EB72-C9FB-8420963E93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36226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63260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73030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261037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49578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51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8"/>
          <p:cNvSpPr txBox="1">
            <a:spLocks noGrp="1"/>
          </p:cNvSpPr>
          <p:nvPr>
            <p:ph type="ctrTitle"/>
          </p:nvPr>
        </p:nvSpPr>
        <p:spPr>
          <a:xfrm>
            <a:off x="553063" y="2794820"/>
            <a:ext cx="8067369" cy="15928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8"/>
          <p:cNvSpPr txBox="1">
            <a:spLocks noGrp="1"/>
          </p:cNvSpPr>
          <p:nvPr>
            <p:ph type="subTitle" idx="1"/>
          </p:nvPr>
        </p:nvSpPr>
        <p:spPr>
          <a:xfrm>
            <a:off x="575188" y="2131143"/>
            <a:ext cx="8082115" cy="67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EE7179-90E5-EC9C-BB0B-950C156A21F3}"/>
              </a:ext>
            </a:extLst>
          </p:cNvPr>
          <p:cNvGrpSpPr/>
          <p:nvPr userDrawn="1"/>
        </p:nvGrpSpPr>
        <p:grpSpPr>
          <a:xfrm>
            <a:off x="225655" y="102392"/>
            <a:ext cx="1980000" cy="1980000"/>
            <a:chOff x="45546" y="28438"/>
            <a:chExt cx="953892" cy="9502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46CB4C7-FCA0-E64F-E65C-7F41E5EF39B8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7C84C1FC-123F-DDA1-6CF6-051D94405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2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294936-B669-C6E4-EB45-B3CB571CF2B8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3C666C-1208-E098-6EB3-69BECEDB59AE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7212561D-7638-C469-C5D9-C59A0713D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46976E-EF79-A890-247F-EC80BCEF4D1C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0863A5-45C1-DDDE-AC44-F03CE00C813B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FC47D231-778E-9D72-E648-6EF003005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2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71C44B-832E-2EC2-F5ED-099BBB43B27C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771DD4-4779-4D28-B9DA-22CE33AEE3F4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A1A0AF78-749C-589D-AB6A-DD93239606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9"/>
          <p:cNvSpPr txBox="1">
            <a:spLocks noGrp="1"/>
          </p:cNvSpPr>
          <p:nvPr>
            <p:ph type="title"/>
          </p:nvPr>
        </p:nvSpPr>
        <p:spPr>
          <a:xfrm>
            <a:off x="2013447" y="443407"/>
            <a:ext cx="6658607" cy="72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9"/>
          <p:cNvSpPr txBox="1">
            <a:spLocks noGrp="1"/>
          </p:cNvSpPr>
          <p:nvPr>
            <p:ph type="body" idx="1"/>
          </p:nvPr>
        </p:nvSpPr>
        <p:spPr>
          <a:xfrm>
            <a:off x="2005781" y="1177436"/>
            <a:ext cx="6681021" cy="351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C17CD0-D0DA-64A5-F487-02CA2098A716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7F56B20-A5D7-8A30-3467-6978871B03E2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55B72589-3D78-2974-C592-8FFC92EF6B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0"/>
          <p:cNvSpPr txBox="1">
            <a:spLocks noGrp="1"/>
          </p:cNvSpPr>
          <p:nvPr>
            <p:ph type="title"/>
          </p:nvPr>
        </p:nvSpPr>
        <p:spPr>
          <a:xfrm>
            <a:off x="449826" y="180091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0"/>
          <p:cNvSpPr txBox="1">
            <a:spLocks noGrp="1"/>
          </p:cNvSpPr>
          <p:nvPr>
            <p:ph type="body" idx="1"/>
          </p:nvPr>
        </p:nvSpPr>
        <p:spPr>
          <a:xfrm>
            <a:off x="448966" y="1098755"/>
            <a:ext cx="8246070" cy="376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FE106-4F76-16C5-7A9F-3BB512DB75BC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F180933-26FC-6E1F-8E5F-6D91C130DA94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" name="Picture 12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1146CD97-593F-CC08-6146-6A3F0D68F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FCFF0-8200-83B9-CFC0-F498F93FD14A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B24BEE-3AD9-2D0F-19B7-6921C821D6BD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624322EB-06E8-EDFC-667F-30E103F312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12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448223-F7BB-CC3C-71A7-1E088E616343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514C26-8D58-5EC9-E9ED-CE1CEA4BAB59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1AF3B4CD-8300-381F-15B4-09C6BC8AD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3"/>
          <p:cNvSpPr txBox="1">
            <a:spLocks noGrp="1"/>
          </p:cNvSpPr>
          <p:nvPr>
            <p:ph type="title"/>
          </p:nvPr>
        </p:nvSpPr>
        <p:spPr>
          <a:xfrm>
            <a:off x="517943" y="175783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3"/>
          <p:cNvSpPr txBox="1">
            <a:spLocks noGrp="1"/>
          </p:cNvSpPr>
          <p:nvPr>
            <p:ph type="body" idx="1"/>
          </p:nvPr>
        </p:nvSpPr>
        <p:spPr>
          <a:xfrm>
            <a:off x="236816" y="1508033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  <a:defRPr sz="2400" b="1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23"/>
          <p:cNvSpPr txBox="1">
            <a:spLocks noGrp="1"/>
          </p:cNvSpPr>
          <p:nvPr>
            <p:ph type="body" idx="2"/>
          </p:nvPr>
        </p:nvSpPr>
        <p:spPr>
          <a:xfrm>
            <a:off x="236816" y="1980430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23"/>
          <p:cNvSpPr txBox="1">
            <a:spLocks noGrp="1"/>
          </p:cNvSpPr>
          <p:nvPr>
            <p:ph type="body" idx="3"/>
          </p:nvPr>
        </p:nvSpPr>
        <p:spPr>
          <a:xfrm>
            <a:off x="4504602" y="1508033"/>
            <a:ext cx="312443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  <a:defRPr sz="2400" b="1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23"/>
          <p:cNvSpPr txBox="1">
            <a:spLocks noGrp="1"/>
          </p:cNvSpPr>
          <p:nvPr>
            <p:ph type="body" idx="4"/>
          </p:nvPr>
        </p:nvSpPr>
        <p:spPr>
          <a:xfrm>
            <a:off x="4572001" y="1980430"/>
            <a:ext cx="3284630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14ADCF-3E5C-9142-BAC2-8FCF88CEC5DC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10482E-49D1-CE61-E143-E93F832301FF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61B3097F-9E2C-CAD8-C432-644FFEEAF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C9D26A-B210-88AB-2AC6-D08D8C9AB151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EF2B75-8B64-A895-484A-161D311BDCAB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66B95D05-8B5D-1EE7-6485-4EFF949A5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96E036-4483-8BEB-EC23-6F33EA5809DE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C53E27-B087-0270-E3D2-BC1B0EF4B03B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" name="Picture 12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C18152BC-5701-3FE1-E59F-FE0FCDC9CF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12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38FDB7-EF91-BC1D-21E9-0BA1C00C4C9E}"/>
              </a:ext>
            </a:extLst>
          </p:cNvPr>
          <p:cNvGrpSpPr/>
          <p:nvPr userDrawn="1"/>
        </p:nvGrpSpPr>
        <p:grpSpPr>
          <a:xfrm>
            <a:off x="225655" y="102392"/>
            <a:ext cx="1080000" cy="1080000"/>
            <a:chOff x="45546" y="28438"/>
            <a:chExt cx="953892" cy="9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DCC1EF-4AEF-7555-C008-ACC8AEAFD512}"/>
                </a:ext>
              </a:extLst>
            </p:cNvPr>
            <p:cNvSpPr/>
            <p:nvPr userDrawn="1"/>
          </p:nvSpPr>
          <p:spPr>
            <a:xfrm>
              <a:off x="152400" y="102393"/>
              <a:ext cx="740185" cy="756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logo with a symbol and text&#10;&#10;AI-generated content may be incorrect.">
              <a:extLst>
                <a:ext uri="{FF2B5EF4-FFF2-40B4-BE49-F238E27FC236}">
                  <a16:creationId xmlns:a16="http://schemas.microsoft.com/office/drawing/2014/main" id="{2D2CA75C-4C0A-0FCA-C4AA-B59AEC6798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546" y="28438"/>
              <a:ext cx="953892" cy="9502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_PbT0Au8c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I_PbT0Au8c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dI_PbT0Au8c" TargetMode="Externa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896889" y="3095237"/>
            <a:ext cx="7860890" cy="1489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b="1" dirty="0">
                <a:solidFill>
                  <a:schemeClr val="dk1"/>
                </a:solidFill>
              </a:rPr>
              <a:t>Peterborough Science Fair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2025</a:t>
            </a:r>
            <a:br>
              <a:rPr lang="en-US" dirty="0"/>
            </a:br>
            <a:r>
              <a:rPr lang="en-US" dirty="0">
                <a:solidFill>
                  <a:schemeClr val="dk1"/>
                </a:solidFill>
              </a:rPr>
              <a:t>Awards Ceremony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 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Picture 2" descr="A graphic of a mushroom growing in a cracked ground&#10;&#10;AI-generated content may be incorrect.">
            <a:extLst>
              <a:ext uri="{FF2B5EF4-FFF2-40B4-BE49-F238E27FC236}">
                <a16:creationId xmlns:a16="http://schemas.microsoft.com/office/drawing/2014/main" id="{BF2B5704-98FB-8B4B-D940-F5DAC9D4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3" y="2710201"/>
            <a:ext cx="2048263" cy="2048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Adelena Gagliardi-Stabler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Homeschool</a:t>
            </a:r>
            <a:endParaRPr dirty="0"/>
          </a:p>
        </p:txBody>
      </p:sp>
      <p:sp>
        <p:nvSpPr>
          <p:cNvPr id="193" name="Google Shape;193;p10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2781777" y="3763628"/>
            <a:ext cx="491929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Science of Cookies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6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  <p:bldP spid="19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155966" y="2035692"/>
            <a:ext cx="4056805" cy="179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Isaiah </a:t>
            </a:r>
            <a:r>
              <a:rPr lang="en-US" dirty="0" err="1"/>
              <a:t>Jalsevac</a:t>
            </a:r>
            <a:endParaRPr dirty="0"/>
          </a:p>
          <a:p>
            <a:pPr marL="0" lvl="0" indent="0">
              <a:buNone/>
            </a:pPr>
            <a:r>
              <a:rPr lang="en-US" dirty="0"/>
              <a:t>Our Lady of the Wayside Catholic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1233828" y="1346111"/>
            <a:ext cx="70604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$400 Ontario Tech Innovation Award</a:t>
            </a:r>
            <a:endParaRPr lang="en-US" sz="3200" dirty="0">
              <a:sym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CA" sz="40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4749006" y="2061553"/>
            <a:ext cx="421538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Hidden Lift: The Efficiency Gains of Ground Effect Vehicles</a:t>
            </a:r>
            <a:endParaRPr dirty="0"/>
          </a:p>
        </p:txBody>
      </p:sp>
      <p:sp>
        <p:nvSpPr>
          <p:cNvPr id="6" name="Google Shape;372;p34">
            <a:extLst>
              <a:ext uri="{FF2B5EF4-FFF2-40B4-BE49-F238E27FC236}">
                <a16:creationId xmlns:a16="http://schemas.microsoft.com/office/drawing/2014/main" id="{D7A8F4D0-3E19-CACF-160B-4CAE35D8A0AC}"/>
              </a:ext>
            </a:extLst>
          </p:cNvPr>
          <p:cNvSpPr txBox="1">
            <a:spLocks/>
          </p:cNvSpPr>
          <p:nvPr/>
        </p:nvSpPr>
        <p:spPr>
          <a:xfrm>
            <a:off x="155966" y="3832599"/>
            <a:ext cx="3599605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Chase Howard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Trinity College School</a:t>
            </a:r>
            <a:endParaRPr lang="en-CA" dirty="0"/>
          </a:p>
        </p:txBody>
      </p:sp>
      <p:sp>
        <p:nvSpPr>
          <p:cNvPr id="7" name="Google Shape;224;p14">
            <a:extLst>
              <a:ext uri="{FF2B5EF4-FFF2-40B4-BE49-F238E27FC236}">
                <a16:creationId xmlns:a16="http://schemas.microsoft.com/office/drawing/2014/main" id="{217AEE86-7F77-08C4-8E12-ABCBFBEFF9FB}"/>
              </a:ext>
            </a:extLst>
          </p:cNvPr>
          <p:cNvSpPr/>
          <p:nvPr/>
        </p:nvSpPr>
        <p:spPr>
          <a:xfrm>
            <a:off x="4764028" y="4161949"/>
            <a:ext cx="35302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Handwriting Identifier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40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  <p:bldP spid="6" grpId="0" build="p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712536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Gregory Murray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I.E. Weldon Secondary School</a:t>
            </a:r>
          </a:p>
        </p:txBody>
      </p:sp>
      <p:sp>
        <p:nvSpPr>
          <p:cNvPr id="373" name="Google Shape;373;p34"/>
          <p:cNvSpPr txBox="1"/>
          <p:nvPr/>
        </p:nvSpPr>
        <p:spPr>
          <a:xfrm>
            <a:off x="1860552" y="1345363"/>
            <a:ext cx="582035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$1,000 Entrance Scholarship</a:t>
            </a:r>
            <a:endParaRPr lang="en-US" sz="3200" dirty="0">
              <a:sym typeface="Calibri"/>
            </a:endParaRPr>
          </a:p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University of Ottawa</a:t>
            </a:r>
            <a:endParaRPr lang="en-US" sz="3200" dirty="0">
              <a:ea typeface="Calibri"/>
              <a:sym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ea typeface="Calibri"/>
                <a:sym typeface="Calibri"/>
              </a:rPr>
              <a:t>Senior</a:t>
            </a:r>
            <a:endParaRPr lang="en-US" sz="2400"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027935" y="3758546"/>
            <a:ext cx="77863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Microplastics: What is the correlation between the distance from the city </a:t>
            </a:r>
            <a:r>
              <a:rPr lang="en-US" sz="28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and the microplastic concentration in the water of Lindsay?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7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265004" y="2712536"/>
            <a:ext cx="6908682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Isabelle Young</a:t>
            </a:r>
          </a:p>
          <a:p>
            <a:pPr marL="0" lvl="0" indent="0">
              <a:buNone/>
            </a:pPr>
            <a:r>
              <a:rPr lang="en-CA" dirty="0"/>
              <a:t>St. Peter Catholic High School</a:t>
            </a:r>
          </a:p>
        </p:txBody>
      </p:sp>
      <p:sp>
        <p:nvSpPr>
          <p:cNvPr id="373" name="Google Shape;373;p34"/>
          <p:cNvSpPr txBox="1"/>
          <p:nvPr/>
        </p:nvSpPr>
        <p:spPr>
          <a:xfrm>
            <a:off x="1891374" y="1345363"/>
            <a:ext cx="582035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solidFill>
                  <a:srgbClr val="595959"/>
                </a:solidFill>
                <a:sym typeface="Calibri"/>
              </a:rPr>
              <a:t>$1,000 Entrance Scholarship</a:t>
            </a:r>
            <a:endParaRPr lang="en-US" sz="3200">
              <a:sym typeface="Calibri"/>
            </a:endParaRPr>
          </a:p>
          <a:p>
            <a:r>
              <a:rPr lang="en-US" sz="3200">
                <a:solidFill>
                  <a:srgbClr val="595959"/>
                </a:solidFill>
                <a:sym typeface="Calibri"/>
              </a:rPr>
              <a:t>Trent University</a:t>
            </a:r>
            <a:endParaRPr lang="en-US" sz="3200">
              <a:ea typeface="Calibri"/>
              <a:sym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ea typeface="Calibri"/>
                <a:sym typeface="Calibri"/>
              </a:rPr>
              <a:t>Senior</a:t>
            </a:r>
            <a:endParaRPr lang="en-US" sz="240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759738" y="3758546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Marsh to Motor: Exploring the use of Invasive Typha in Biofuel 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57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2b41c43cfe_0_0"/>
          <p:cNvSpPr txBox="1">
            <a:spLocks noGrp="1"/>
          </p:cNvSpPr>
          <p:nvPr>
            <p:ph type="ctrTitle"/>
          </p:nvPr>
        </p:nvSpPr>
        <p:spPr>
          <a:xfrm>
            <a:off x="442972" y="2556123"/>
            <a:ext cx="8490366" cy="1592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</a:rPr>
              <a:t>Canada-Wide Science Fair </a:t>
            </a:r>
            <a:br>
              <a:rPr lang="en-US" sz="4400" b="1" dirty="0">
                <a:solidFill>
                  <a:schemeClr val="dk1"/>
                </a:solidFill>
              </a:rPr>
            </a:br>
            <a:r>
              <a:rPr lang="en-US" sz="4400" b="1" dirty="0">
                <a:solidFill>
                  <a:schemeClr val="dk1"/>
                </a:solidFill>
              </a:rPr>
              <a:t>Grand Prizes</a:t>
            </a:r>
            <a:br>
              <a:rPr lang="en-US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3" name="Picture 2" descr="A graphic of a mushroom growing in a cracked ground&#10;&#10;AI-generated content may be incorrect.">
            <a:extLst>
              <a:ext uri="{FF2B5EF4-FFF2-40B4-BE49-F238E27FC236}">
                <a16:creationId xmlns:a16="http://schemas.microsoft.com/office/drawing/2014/main" id="{5CD5F1B8-E676-8C2C-5991-C4345D3D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2" y="2796071"/>
            <a:ext cx="1872960" cy="187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0"/>
          <p:cNvSpPr txBox="1">
            <a:spLocks noGrp="1"/>
          </p:cNvSpPr>
          <p:nvPr>
            <p:ph type="ctrTitle"/>
          </p:nvPr>
        </p:nvSpPr>
        <p:spPr>
          <a:xfrm>
            <a:off x="6750122" y="3975544"/>
            <a:ext cx="1952090" cy="13978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4" descr="A logo with purple text&#10;&#10;Description automatically generated">
            <a:extLst>
              <a:ext uri="{FF2B5EF4-FFF2-40B4-BE49-F238E27FC236}">
                <a16:creationId xmlns:a16="http://schemas.microsoft.com/office/drawing/2014/main" id="{0257B9DD-81B5-75CA-7D3B-0A7145D53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60" y="2574205"/>
            <a:ext cx="5265929" cy="2266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>
          <a:extLst>
            <a:ext uri="{FF2B5EF4-FFF2-40B4-BE49-F238E27FC236}">
              <a16:creationId xmlns:a16="http://schemas.microsoft.com/office/drawing/2014/main" id="{538BF471-2771-2ABF-D337-BE0C8169D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0">
            <a:extLst>
              <a:ext uri="{FF2B5EF4-FFF2-40B4-BE49-F238E27FC236}">
                <a16:creationId xmlns:a16="http://schemas.microsoft.com/office/drawing/2014/main" id="{2528EE68-625D-5245-EF18-BC220AABFD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50122" y="3975544"/>
            <a:ext cx="1952090" cy="13978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5" name="Picture 4" descr="A logo with purple text&#10;&#10;Description automatically generated">
            <a:extLst>
              <a:ext uri="{FF2B5EF4-FFF2-40B4-BE49-F238E27FC236}">
                <a16:creationId xmlns:a16="http://schemas.microsoft.com/office/drawing/2014/main" id="{C9C036CE-8C2A-D792-8859-B222DC5A8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791" y="137810"/>
            <a:ext cx="3318318" cy="1424389"/>
          </a:xfrm>
          <a:prstGeom prst="rect">
            <a:avLst/>
          </a:prstGeom>
        </p:spPr>
      </p:pic>
      <p:pic>
        <p:nvPicPr>
          <p:cNvPr id="2" name="Online Media 1" title="What is CWSF? | Qu'est-ce que l'ESPC ?">
            <a:hlinkClick r:id="" action="ppaction://media"/>
            <a:extLst>
              <a:ext uri="{FF2B5EF4-FFF2-40B4-BE49-F238E27FC236}">
                <a16:creationId xmlns:a16="http://schemas.microsoft.com/office/drawing/2014/main" id="{B61F23FE-F08B-8A94-A282-6FC93DE097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2172" y="-12031"/>
            <a:ext cx="9148345" cy="51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06470" y="3230633"/>
            <a:ext cx="3590616" cy="167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Claire </a:t>
            </a:r>
            <a:r>
              <a:rPr lang="en-CA" dirty="0" err="1"/>
              <a:t>Sehn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64445" y="1028530"/>
            <a:ext cx="901510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CA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CA" sz="2400" b="1" baseline="30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rd</a:t>
            </a:r>
            <a:r>
              <a:rPr lang="en-CA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 Place – </a:t>
            </a:r>
            <a:r>
              <a:rPr lang="en-CA" sz="24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Trip to the Canada-Wide Science Fair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sponsored by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BWXT Nuclear Energy Power and Ontario Power Generation </a:t>
            </a:r>
          </a:p>
          <a:p>
            <a:pPr algn="ctr"/>
            <a:endParaRPr lang="en-CA" sz="20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$100 Thomas Howard Award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200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4919721" y="3145494"/>
            <a:ext cx="401745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Beat the Blaze! Developing a novel, biodegradable treatment to limit environmental destruction from wildfires and drought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7077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253877" y="371410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/>
              <a:t>Ella Sehn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Lakefield College School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4906722" y="3643349"/>
            <a:ext cx="380935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000" i="1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HEClot</a:t>
            </a:r>
            <a:r>
              <a:rPr lang="en-CA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A Novel, Bioabsorbable, Localized Hydroxyethyl Cellulose Hemostatic Therapy for Internal Hemorrhage</a:t>
            </a:r>
            <a:endParaRPr sz="1100"/>
          </a:p>
        </p:txBody>
      </p:sp>
      <p:sp>
        <p:nvSpPr>
          <p:cNvPr id="5" name="Google Shape;373;p34">
            <a:extLst>
              <a:ext uri="{FF2B5EF4-FFF2-40B4-BE49-F238E27FC236}">
                <a16:creationId xmlns:a16="http://schemas.microsoft.com/office/drawing/2014/main" id="{94187287-B86F-40E8-7323-D52C91D60E5C}"/>
              </a:ext>
            </a:extLst>
          </p:cNvPr>
          <p:cNvSpPr txBox="1"/>
          <p:nvPr/>
        </p:nvSpPr>
        <p:spPr>
          <a:xfrm>
            <a:off x="-686600" y="1202164"/>
            <a:ext cx="901510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CA" sz="28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SGS sponsored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en-CA" sz="2800" b="1" baseline="30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ND</a:t>
            </a:r>
            <a:r>
              <a:rPr lang="en-CA" sz="28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 Place - Trip to the Canada-Wide Science Fair</a:t>
            </a:r>
            <a:endParaRPr lang="en-CA" sz="2400"/>
          </a:p>
          <a:p>
            <a:pPr algn="ctr"/>
            <a:endParaRPr lang="en-CA" sz="24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en-CA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                $150 2</a:t>
            </a:r>
            <a:r>
              <a:rPr lang="en-CA" sz="24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nd</a:t>
            </a:r>
            <a:r>
              <a:rPr lang="en-CA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CA" sz="24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sponsored by Dr. Stephanie Rutherford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240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159CB476-BF6C-BAFA-9436-EC218186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98" y="1098716"/>
            <a:ext cx="2267409" cy="13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40963" y="3717897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Isaiah </a:t>
            </a:r>
            <a:r>
              <a:rPr lang="en-US" err="1"/>
              <a:t>Jalsevac</a:t>
            </a:r>
            <a:endParaRPr/>
          </a:p>
          <a:p>
            <a:pPr marL="0" lvl="0" indent="0">
              <a:buNone/>
            </a:pPr>
            <a:r>
              <a:rPr lang="en-US"/>
              <a:t>Our Lady of the Wayside Catholic School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6070858" y="3688409"/>
            <a:ext cx="31441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Hidden Lift: The Efficiency Gains of Ground Effect Vehicles</a:t>
            </a:r>
            <a:endParaRPr sz="1100"/>
          </a:p>
        </p:txBody>
      </p:sp>
      <p:sp>
        <p:nvSpPr>
          <p:cNvPr id="5" name="Google Shape;373;p34">
            <a:extLst>
              <a:ext uri="{FF2B5EF4-FFF2-40B4-BE49-F238E27FC236}">
                <a16:creationId xmlns:a16="http://schemas.microsoft.com/office/drawing/2014/main" id="{94187287-B86F-40E8-7323-D52C91D60E5C}"/>
              </a:ext>
            </a:extLst>
          </p:cNvPr>
          <p:cNvSpPr txBox="1"/>
          <p:nvPr/>
        </p:nvSpPr>
        <p:spPr>
          <a:xfrm>
            <a:off x="232107" y="1202164"/>
            <a:ext cx="7329674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CA" sz="28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SGS sponsored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1</a:t>
            </a:r>
            <a:r>
              <a:rPr lang="en-CA" sz="2800" b="1" baseline="30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st</a:t>
            </a:r>
            <a:r>
              <a:rPr lang="en-CA" sz="2800" b="1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  Place - Trip to the Canada-Wide Science Fair</a:t>
            </a:r>
            <a:endParaRPr lang="en-CA"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240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159CB476-BF6C-BAFA-9436-EC218186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98" y="1098716"/>
            <a:ext cx="2267409" cy="1332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CA7C4-8D92-57AD-54B7-313EE8041B0B}"/>
              </a:ext>
            </a:extLst>
          </p:cNvPr>
          <p:cNvSpPr txBox="1"/>
          <p:nvPr/>
        </p:nvSpPr>
        <p:spPr>
          <a:xfrm>
            <a:off x="1695235" y="2967565"/>
            <a:ext cx="5434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$200 Best of Fair Kathleen Peacock Award</a:t>
            </a:r>
            <a:endParaRPr lang="en-CA" sz="2400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2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16"/>
          <p:cNvSpPr txBox="1">
            <a:spLocks noGrp="1"/>
          </p:cNvSpPr>
          <p:nvPr>
            <p:ph type="ctrTitle"/>
          </p:nvPr>
        </p:nvSpPr>
        <p:spPr>
          <a:xfrm>
            <a:off x="0" y="2709315"/>
            <a:ext cx="9011275" cy="17994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b="1" dirty="0">
                <a:solidFill>
                  <a:schemeClr val="dk1"/>
                </a:solidFill>
              </a:rPr>
            </a:br>
            <a:br>
              <a:rPr lang="en-US" b="1" dirty="0">
                <a:solidFill>
                  <a:schemeClr val="dk1"/>
                </a:solidFill>
              </a:rPr>
            </a:br>
            <a:br>
              <a:rPr lang="en-US" b="1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</a:rPr>
              <a:t>Congratulations to all students! </a:t>
            </a:r>
            <a:br>
              <a:rPr lang="en-US" b="1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</a:rPr>
              <a:t>Thank you for participating, </a:t>
            </a:r>
            <a:br>
              <a:rPr lang="en-US" b="1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</a:rPr>
              <a:t>and we hope to see you in April 2026!</a:t>
            </a:r>
            <a:br>
              <a:rPr lang="en-US" dirty="0">
                <a:solidFill>
                  <a:schemeClr val="dk1"/>
                </a:solidFill>
              </a:rPr>
            </a:b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pic>
        <p:nvPicPr>
          <p:cNvPr id="4" name="Picture 3" descr="A graphic of a mushroom growing in a cracked ground&#10;&#10;AI-generated content may be incorrect.">
            <a:extLst>
              <a:ext uri="{FF2B5EF4-FFF2-40B4-BE49-F238E27FC236}">
                <a16:creationId xmlns:a16="http://schemas.microsoft.com/office/drawing/2014/main" id="{42679540-E5DE-786B-D407-99109926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00" y="2709315"/>
            <a:ext cx="1852411" cy="1852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Ezekiel Butler</a:t>
            </a:r>
            <a:endParaRPr dirty="0"/>
          </a:p>
          <a:p>
            <a:pPr marL="0" lvl="0" indent="0">
              <a:buNone/>
            </a:pPr>
            <a:r>
              <a:rPr lang="en-US" dirty="0"/>
              <a:t>Rhema Christian School</a:t>
            </a:r>
            <a:endParaRPr dirty="0"/>
          </a:p>
        </p:txBody>
      </p:sp>
      <p:sp>
        <p:nvSpPr>
          <p:cNvPr id="193" name="Google Shape;193;p10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3994927" y="3947774"/>
            <a:ext cx="49192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Swish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1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  <p:bldP spid="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Galvin Gagliardi-Stabler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Homeschool</a:t>
            </a:r>
            <a:endParaRPr dirty="0"/>
          </a:p>
        </p:txBody>
      </p:sp>
      <p:sp>
        <p:nvSpPr>
          <p:cNvPr id="193" name="Google Shape;193;p10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2445875" y="4083934"/>
            <a:ext cx="49192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Galvin’s Paper Airplanes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4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  <p:bldP spid="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Madeline Haan</a:t>
            </a:r>
            <a:endParaRPr dirty="0"/>
          </a:p>
          <a:p>
            <a:pPr marL="0" lvl="0" indent="0">
              <a:buNone/>
            </a:pPr>
            <a:r>
              <a:rPr lang="en-US" dirty="0"/>
              <a:t>Rhema Christian School</a:t>
            </a:r>
            <a:endParaRPr dirty="0"/>
          </a:p>
        </p:txBody>
      </p:sp>
      <p:sp>
        <p:nvSpPr>
          <p:cNvPr id="207" name="Google Shape;207;p12"/>
          <p:cNvSpPr txBox="1"/>
          <p:nvPr/>
        </p:nvSpPr>
        <p:spPr>
          <a:xfrm>
            <a:off x="2626475" y="1447293"/>
            <a:ext cx="26704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Best Overall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3575097" y="4075722"/>
            <a:ext cx="52867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Paper Bridge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/>
      <p:bldP spid="2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2324063" y="1379835"/>
            <a:ext cx="5477556" cy="134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 sz="4800" dirty="0"/>
              <a:t>Raffle Prizes Primary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2139332" y="2311885"/>
            <a:ext cx="1847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4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1930595" y="490921"/>
            <a:ext cx="4492508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br>
              <a:rPr lang="en-US" sz="4800"/>
            </a:br>
            <a:r>
              <a:rPr lang="en-US" sz="4800"/>
              <a:t>ELEMENTARY</a:t>
            </a:r>
            <a:br>
              <a:rPr lang="en-US" sz="4800"/>
            </a:br>
            <a:r>
              <a:rPr lang="en-US" sz="4800"/>
              <a:t>Grades 4 - 6</a:t>
            </a:r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body" idx="1"/>
          </p:nvPr>
        </p:nvSpPr>
        <p:spPr>
          <a:xfrm>
            <a:off x="2010666" y="2436553"/>
            <a:ext cx="4412437" cy="6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Biological Science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101424" y="1466106"/>
            <a:ext cx="50293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Hydie Hogle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2642771" y="1201066"/>
            <a:ext cx="27880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101424" y="2668668"/>
            <a:ext cx="91949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i="1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Mycos</a:t>
            </a:r>
            <a:r>
              <a:rPr lang="en-US" sz="20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on Micros: how does mycorrhizal fungi affect the growth of microgreens? </a:t>
            </a:r>
            <a:endParaRPr sz="1100"/>
          </a:p>
        </p:txBody>
      </p:sp>
      <p:sp>
        <p:nvSpPr>
          <p:cNvPr id="6" name="Google Shape;224;p14">
            <a:extLst>
              <a:ext uri="{FF2B5EF4-FFF2-40B4-BE49-F238E27FC236}">
                <a16:creationId xmlns:a16="http://schemas.microsoft.com/office/drawing/2014/main" id="{BC4DC87C-78E5-F8BB-1CF5-620F3D68317F}"/>
              </a:ext>
            </a:extLst>
          </p:cNvPr>
          <p:cNvSpPr/>
          <p:nvPr/>
        </p:nvSpPr>
        <p:spPr>
          <a:xfrm>
            <a:off x="64476" y="3600246"/>
            <a:ext cx="85842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Does Peppermint Gum increase your focus?</a:t>
            </a:r>
            <a:endParaRPr/>
          </a:p>
        </p:txBody>
      </p:sp>
      <p:sp>
        <p:nvSpPr>
          <p:cNvPr id="7" name="Google Shape;224;p14">
            <a:extLst>
              <a:ext uri="{FF2B5EF4-FFF2-40B4-BE49-F238E27FC236}">
                <a16:creationId xmlns:a16="http://schemas.microsoft.com/office/drawing/2014/main" id="{EDA93FAF-E923-11C4-7F6A-33A02E88CD94}"/>
              </a:ext>
            </a:extLst>
          </p:cNvPr>
          <p:cNvSpPr/>
          <p:nvPr/>
        </p:nvSpPr>
        <p:spPr>
          <a:xfrm>
            <a:off x="101424" y="1812163"/>
            <a:ext cx="63374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Taste Bud Trickery </a:t>
            </a:r>
            <a:endParaRPr/>
          </a:p>
        </p:txBody>
      </p: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0831B1A5-5471-6A62-BBEC-F2FDFE378526}"/>
              </a:ext>
            </a:extLst>
          </p:cNvPr>
          <p:cNvSpPr/>
          <p:nvPr/>
        </p:nvSpPr>
        <p:spPr>
          <a:xfrm>
            <a:off x="101424" y="4666315"/>
            <a:ext cx="88012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Bouche des humains Vs Bouche des chiens</a:t>
            </a:r>
            <a:endParaRPr lang="fr-FR"/>
          </a:p>
        </p:txBody>
      </p:sp>
      <p:sp>
        <p:nvSpPr>
          <p:cNvPr id="10" name="Google Shape;222;p14">
            <a:extLst>
              <a:ext uri="{FF2B5EF4-FFF2-40B4-BE49-F238E27FC236}">
                <a16:creationId xmlns:a16="http://schemas.microsoft.com/office/drawing/2014/main" id="{D709096D-6239-B390-CEEE-B522AE684986}"/>
              </a:ext>
            </a:extLst>
          </p:cNvPr>
          <p:cNvSpPr txBox="1">
            <a:spLocks/>
          </p:cNvSpPr>
          <p:nvPr/>
        </p:nvSpPr>
        <p:spPr>
          <a:xfrm>
            <a:off x="64476" y="3203077"/>
            <a:ext cx="7377723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/>
              <a:t>Edeline Pineo &amp; Heidi Kam</a:t>
            </a:r>
            <a:endParaRPr lang="en-CA"/>
          </a:p>
        </p:txBody>
      </p:sp>
      <p:sp>
        <p:nvSpPr>
          <p:cNvPr id="11" name="Google Shape;222;p14">
            <a:extLst>
              <a:ext uri="{FF2B5EF4-FFF2-40B4-BE49-F238E27FC236}">
                <a16:creationId xmlns:a16="http://schemas.microsoft.com/office/drawing/2014/main" id="{1BDDE6CB-57FA-9140-FD1F-8D36CAB2B0B4}"/>
              </a:ext>
            </a:extLst>
          </p:cNvPr>
          <p:cNvSpPr txBox="1">
            <a:spLocks/>
          </p:cNvSpPr>
          <p:nvPr/>
        </p:nvSpPr>
        <p:spPr>
          <a:xfrm>
            <a:off x="101424" y="4200840"/>
            <a:ext cx="91949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/>
              <a:t>Callan Moore &amp; Emmett Guerin</a:t>
            </a:r>
            <a:endParaRPr lang="en-CA"/>
          </a:p>
        </p:txBody>
      </p:sp>
      <p:sp>
        <p:nvSpPr>
          <p:cNvPr id="12" name="Google Shape;222;p14">
            <a:extLst>
              <a:ext uri="{FF2B5EF4-FFF2-40B4-BE49-F238E27FC236}">
                <a16:creationId xmlns:a16="http://schemas.microsoft.com/office/drawing/2014/main" id="{698CC2CA-5F0F-C6FD-8B38-AC417389D602}"/>
              </a:ext>
            </a:extLst>
          </p:cNvPr>
          <p:cNvSpPr txBox="1">
            <a:spLocks/>
          </p:cNvSpPr>
          <p:nvPr/>
        </p:nvSpPr>
        <p:spPr>
          <a:xfrm>
            <a:off x="101424" y="2234130"/>
            <a:ext cx="82043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/>
              <a:t>Sage Newland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2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  <p:bldP spid="224" grpId="0"/>
      <p:bldP spid="6" grpId="0"/>
      <p:bldP spid="7" grpId="0"/>
      <p:bldP spid="8" grpId="0"/>
      <p:bldP spid="10" grpId="0" build="p"/>
      <p:bldP spid="11" grpId="0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Fitz Harber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Homeschool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FF3A0FB4-ECC2-61DB-B434-79333BFE80FA}"/>
              </a:ext>
            </a:extLst>
          </p:cNvPr>
          <p:cNvSpPr/>
          <p:nvPr/>
        </p:nvSpPr>
        <p:spPr>
          <a:xfrm>
            <a:off x="1849889" y="400932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Did the T-Rex Really Have Feathers?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Jordyn McInroy</a:t>
            </a:r>
            <a:endParaRPr/>
          </a:p>
          <a:p>
            <a:pPr marL="0" lvl="0" indent="0">
              <a:buNone/>
            </a:pPr>
            <a:r>
              <a:rPr lang="en-US"/>
              <a:t>Rhema Christian School</a:t>
            </a:r>
            <a:endParaRPr/>
          </a:p>
        </p:txBody>
      </p:sp>
      <p:sp>
        <p:nvSpPr>
          <p:cNvPr id="237" name="Google Shape;237;p16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A5B3A241-93C3-CA20-9D83-54D108AE4903}"/>
              </a:ext>
            </a:extLst>
          </p:cNvPr>
          <p:cNvSpPr/>
          <p:nvPr/>
        </p:nvSpPr>
        <p:spPr>
          <a:xfrm>
            <a:off x="2781777" y="400932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Does Colour Affect Taste?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68076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Isla Girard &amp; Riley Salo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St. Anne Catholic Elementary School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486F0DD7-F487-A458-A7BF-AED709AC4347}"/>
              </a:ext>
            </a:extLst>
          </p:cNvPr>
          <p:cNvSpPr/>
          <p:nvPr/>
        </p:nvSpPr>
        <p:spPr>
          <a:xfrm>
            <a:off x="678818" y="400932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Beats Vs. Beats: The Science of Sounds &amp; Heart Rate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529353" y="1914730"/>
            <a:ext cx="497811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Dr. Raymond March, </a:t>
            </a:r>
            <a:r>
              <a:rPr lang="en-CA" sz="320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</a:p>
          <a:p>
            <a:pPr algn="l"/>
            <a:r>
              <a:rPr lang="en-CA" sz="320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Chemistry Professor</a:t>
            </a:r>
          </a:p>
          <a:p>
            <a:pPr algn="l"/>
            <a:r>
              <a:rPr lang="en-CA" sz="320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Founder of the Science Fair</a:t>
            </a:r>
          </a:p>
          <a:p>
            <a:pPr algn="l"/>
            <a:r>
              <a:rPr lang="en-CA" sz="320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March 1934 - January 2025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person wearing glasses and a red tie&#10;&#10;Description automatically generated">
            <a:extLst>
              <a:ext uri="{FF2B5EF4-FFF2-40B4-BE49-F238E27FC236}">
                <a16:creationId xmlns:a16="http://schemas.microsoft.com/office/drawing/2014/main" id="{BFD66E49-CCA0-57C0-997B-D122638A8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2" t="2174" r="453" b="1629"/>
          <a:stretch/>
        </p:blipFill>
        <p:spPr>
          <a:xfrm>
            <a:off x="5994400" y="1635760"/>
            <a:ext cx="2682240" cy="2531494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49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7786362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Taylor McDannold &amp; Eve Rowan</a:t>
            </a:r>
            <a:endParaRPr/>
          </a:p>
          <a:p>
            <a:pPr marL="0" lvl="0" indent="0">
              <a:buNone/>
            </a:pPr>
            <a:r>
              <a:rPr lang="en-US"/>
              <a:t>St. Catherine Catholic Elementary School</a:t>
            </a:r>
          </a:p>
        </p:txBody>
      </p:sp>
      <p:sp>
        <p:nvSpPr>
          <p:cNvPr id="252" name="Google Shape;252;p18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ADE63AAE-C328-D84D-06DC-0E5A2CD71AA5}"/>
              </a:ext>
            </a:extLst>
          </p:cNvPr>
          <p:cNvSpPr/>
          <p:nvPr/>
        </p:nvSpPr>
        <p:spPr>
          <a:xfrm>
            <a:off x="1748666" y="400932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Floor vs. Food: The 5-Second Showdown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>
            <a:spLocks noGrp="1"/>
          </p:cNvSpPr>
          <p:nvPr>
            <p:ph type="body" idx="1"/>
          </p:nvPr>
        </p:nvSpPr>
        <p:spPr>
          <a:xfrm>
            <a:off x="507502" y="2403590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Naomi Lennie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Homeschool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CD70110A-BE22-13A4-C507-785DA534B893}"/>
              </a:ext>
            </a:extLst>
          </p:cNvPr>
          <p:cNvSpPr/>
          <p:nvPr/>
        </p:nvSpPr>
        <p:spPr>
          <a:xfrm>
            <a:off x="1760989" y="41220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or That: Why we Like Different Foods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62996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Isabelle McLean</a:t>
            </a:r>
            <a:endParaRPr/>
          </a:p>
          <a:p>
            <a:pPr marL="0" lvl="0" indent="0">
              <a:buNone/>
            </a:pPr>
            <a:r>
              <a:rPr lang="en-US"/>
              <a:t>St. Catherine Catholic Elementary School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2626475" y="1447293"/>
            <a:ext cx="26704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Best Overall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4576175B-AB6C-E0E0-59A0-404318A3A8C8}"/>
              </a:ext>
            </a:extLst>
          </p:cNvPr>
          <p:cNvSpPr/>
          <p:nvPr/>
        </p:nvSpPr>
        <p:spPr>
          <a:xfrm>
            <a:off x="32595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Frequency vs 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ELEMENTARY</a:t>
            </a:r>
            <a:br>
              <a:rPr lang="en-US"/>
            </a:br>
            <a:r>
              <a:rPr lang="en-US"/>
              <a:t>Grades 4 - 6</a:t>
            </a:r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body" idx="1"/>
          </p:nvPr>
        </p:nvSpPr>
        <p:spPr>
          <a:xfrm>
            <a:off x="2967604" y="1963972"/>
            <a:ext cx="4412437" cy="6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Physical Science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101424" y="1466106"/>
            <a:ext cx="92457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/>
              <a:t>Max DeGroote</a:t>
            </a:r>
            <a:endParaRPr/>
          </a:p>
        </p:txBody>
      </p:sp>
      <p:sp>
        <p:nvSpPr>
          <p:cNvPr id="224" name="Google Shape;224;p14"/>
          <p:cNvSpPr/>
          <p:nvPr/>
        </p:nvSpPr>
        <p:spPr>
          <a:xfrm>
            <a:off x="101424" y="2668668"/>
            <a:ext cx="92457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Best Bubble Blowing Gum</a:t>
            </a:r>
            <a:endParaRPr/>
          </a:p>
        </p:txBody>
      </p:sp>
      <p:sp>
        <p:nvSpPr>
          <p:cNvPr id="6" name="Google Shape;224;p14">
            <a:extLst>
              <a:ext uri="{FF2B5EF4-FFF2-40B4-BE49-F238E27FC236}">
                <a16:creationId xmlns:a16="http://schemas.microsoft.com/office/drawing/2014/main" id="{BC4DC87C-78E5-F8BB-1CF5-620F3D68317F}"/>
              </a:ext>
            </a:extLst>
          </p:cNvPr>
          <p:cNvSpPr/>
          <p:nvPr/>
        </p:nvSpPr>
        <p:spPr>
          <a:xfrm>
            <a:off x="64476" y="3600246"/>
            <a:ext cx="7568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Bubbles</a:t>
            </a:r>
            <a:endParaRPr/>
          </a:p>
        </p:txBody>
      </p:sp>
      <p:sp>
        <p:nvSpPr>
          <p:cNvPr id="7" name="Google Shape;224;p14">
            <a:extLst>
              <a:ext uri="{FF2B5EF4-FFF2-40B4-BE49-F238E27FC236}">
                <a16:creationId xmlns:a16="http://schemas.microsoft.com/office/drawing/2014/main" id="{EDA93FAF-E923-11C4-7F6A-33A02E88CD94}"/>
              </a:ext>
            </a:extLst>
          </p:cNvPr>
          <p:cNvSpPr/>
          <p:nvPr/>
        </p:nvSpPr>
        <p:spPr>
          <a:xfrm>
            <a:off x="101424" y="1812163"/>
            <a:ext cx="92457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Learning About Solar Energy</a:t>
            </a:r>
            <a:endParaRPr/>
          </a:p>
        </p:txBody>
      </p: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0831B1A5-5471-6A62-BBEC-F2FDFE378526}"/>
              </a:ext>
            </a:extLst>
          </p:cNvPr>
          <p:cNvSpPr/>
          <p:nvPr/>
        </p:nvSpPr>
        <p:spPr>
          <a:xfrm>
            <a:off x="101424" y="4666315"/>
            <a:ext cx="95505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Future of Cooking - Solar Oven</a:t>
            </a:r>
            <a:endParaRPr lang="en-US"/>
          </a:p>
        </p:txBody>
      </p:sp>
      <p:sp>
        <p:nvSpPr>
          <p:cNvPr id="10" name="Google Shape;222;p14">
            <a:extLst>
              <a:ext uri="{FF2B5EF4-FFF2-40B4-BE49-F238E27FC236}">
                <a16:creationId xmlns:a16="http://schemas.microsoft.com/office/drawing/2014/main" id="{D709096D-6239-B390-CEEE-B522AE684986}"/>
              </a:ext>
            </a:extLst>
          </p:cNvPr>
          <p:cNvSpPr txBox="1">
            <a:spLocks/>
          </p:cNvSpPr>
          <p:nvPr/>
        </p:nvSpPr>
        <p:spPr>
          <a:xfrm>
            <a:off x="64477" y="3203077"/>
            <a:ext cx="9015046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/>
              <a:t>Dylan Ferguson &amp; Stella Forstner</a:t>
            </a:r>
            <a:endParaRPr lang="en-CA"/>
          </a:p>
        </p:txBody>
      </p:sp>
      <p:sp>
        <p:nvSpPr>
          <p:cNvPr id="11" name="Google Shape;222;p14">
            <a:extLst>
              <a:ext uri="{FF2B5EF4-FFF2-40B4-BE49-F238E27FC236}">
                <a16:creationId xmlns:a16="http://schemas.microsoft.com/office/drawing/2014/main" id="{1BDDE6CB-57FA-9140-FD1F-8D36CAB2B0B4}"/>
              </a:ext>
            </a:extLst>
          </p:cNvPr>
          <p:cNvSpPr txBox="1">
            <a:spLocks/>
          </p:cNvSpPr>
          <p:nvPr/>
        </p:nvSpPr>
        <p:spPr>
          <a:xfrm>
            <a:off x="101424" y="4200840"/>
            <a:ext cx="92457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/>
              <a:t>Samarpan Cheema</a:t>
            </a:r>
            <a:endParaRPr lang="en-CA"/>
          </a:p>
        </p:txBody>
      </p:sp>
      <p:sp>
        <p:nvSpPr>
          <p:cNvPr id="12" name="Google Shape;222;p14">
            <a:extLst>
              <a:ext uri="{FF2B5EF4-FFF2-40B4-BE49-F238E27FC236}">
                <a16:creationId xmlns:a16="http://schemas.microsoft.com/office/drawing/2014/main" id="{698CC2CA-5F0F-C6FD-8B38-AC417389D602}"/>
              </a:ext>
            </a:extLst>
          </p:cNvPr>
          <p:cNvSpPr txBox="1">
            <a:spLocks/>
          </p:cNvSpPr>
          <p:nvPr/>
        </p:nvSpPr>
        <p:spPr>
          <a:xfrm>
            <a:off x="101424" y="2234130"/>
            <a:ext cx="81535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/>
              <a:t>Mabel Coe &amp; Reagan Walton</a:t>
            </a:r>
            <a:endParaRPr lang="en-CA"/>
          </a:p>
        </p:txBody>
      </p:sp>
      <p:sp>
        <p:nvSpPr>
          <p:cNvPr id="13" name="Google Shape;223;p14">
            <a:extLst>
              <a:ext uri="{FF2B5EF4-FFF2-40B4-BE49-F238E27FC236}">
                <a16:creationId xmlns:a16="http://schemas.microsoft.com/office/drawing/2014/main" id="{FC928E5A-9DFA-BA03-8865-91A6CA086C57}"/>
              </a:ext>
            </a:extLst>
          </p:cNvPr>
          <p:cNvSpPr txBox="1"/>
          <p:nvPr/>
        </p:nvSpPr>
        <p:spPr>
          <a:xfrm>
            <a:off x="2635022" y="1201066"/>
            <a:ext cx="27880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  <p:bldP spid="224" grpId="0"/>
      <p:bldP spid="6" grpId="0"/>
      <p:bldP spid="7" grpId="0"/>
      <p:bldP spid="8" grpId="0"/>
      <p:bldP spid="10" grpId="0" build="p"/>
      <p:bldP spid="11" grpId="0" build="p"/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Axel </a:t>
            </a:r>
            <a:r>
              <a:rPr lang="en-US" err="1"/>
              <a:t>Lizares</a:t>
            </a:r>
            <a:r>
              <a:rPr lang="en-US"/>
              <a:t> &amp; Rohan Naganath</a:t>
            </a:r>
            <a:endParaRPr/>
          </a:p>
          <a:p>
            <a:pPr marL="0" lvl="0" indent="0">
              <a:buNone/>
            </a:pPr>
            <a:r>
              <a:rPr lang="en-US"/>
              <a:t>Westmount Public School</a:t>
            </a:r>
          </a:p>
        </p:txBody>
      </p:sp>
      <p:sp>
        <p:nvSpPr>
          <p:cNvPr id="287" name="Google Shape;287;p23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706F9762-C199-3205-5F1D-0075AC40BD29}"/>
              </a:ext>
            </a:extLst>
          </p:cNvPr>
          <p:cNvSpPr/>
          <p:nvPr/>
        </p:nvSpPr>
        <p:spPr>
          <a:xfrm>
            <a:off x="2357889" y="41220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effect of UVA light on paint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79760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Ziyi (Elsa) Kong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Kawartha Montessori School</a:t>
            </a:r>
            <a:endParaRPr/>
          </a:p>
        </p:txBody>
      </p:sp>
      <p:sp>
        <p:nvSpPr>
          <p:cNvPr id="294" name="Google Shape;294;p24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979CC758-9F57-68E8-1AE3-F5741032E6C5}"/>
              </a:ext>
            </a:extLst>
          </p:cNvPr>
          <p:cNvSpPr/>
          <p:nvPr/>
        </p:nvSpPr>
        <p:spPr>
          <a:xfrm>
            <a:off x="1646689" y="4163197"/>
            <a:ext cx="778636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Gravity Well: How Planets Move in Space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059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Mackenzie Murdock &amp; Pyper Lipsett</a:t>
            </a:r>
          </a:p>
          <a:p>
            <a:pPr marL="0" lvl="0" indent="0">
              <a:buNone/>
            </a:pPr>
            <a:r>
              <a:rPr lang="en-US"/>
              <a:t>Westmount Public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301" name="Google Shape;301;p25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0A423452-4F7F-C6FB-FA85-BDBC780BDAD9}"/>
              </a:ext>
            </a:extLst>
          </p:cNvPr>
          <p:cNvSpPr/>
          <p:nvPr/>
        </p:nvSpPr>
        <p:spPr>
          <a:xfrm>
            <a:off x="32595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Avalanches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Omar Ibrahim &amp; Isaac Harris</a:t>
            </a:r>
            <a:endParaRPr/>
          </a:p>
          <a:p>
            <a:pPr marL="0" lvl="0" indent="0">
              <a:buNone/>
            </a:pPr>
            <a:r>
              <a:rPr lang="en-US"/>
              <a:t>Westmount Public School</a:t>
            </a:r>
          </a:p>
        </p:txBody>
      </p:sp>
      <p:sp>
        <p:nvSpPr>
          <p:cNvPr id="308" name="Google Shape;308;p26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088EC795-9A62-55D9-F7DB-3C79B70B1907}"/>
              </a:ext>
            </a:extLst>
          </p:cNvPr>
          <p:cNvSpPr/>
          <p:nvPr/>
        </p:nvSpPr>
        <p:spPr>
          <a:xfrm>
            <a:off x="1684789" y="400932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Homemade versus store bought robot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build="p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Sai </a:t>
            </a:r>
            <a:r>
              <a:rPr lang="en-US" err="1"/>
              <a:t>Gadvir</a:t>
            </a:r>
            <a:endParaRPr/>
          </a:p>
          <a:p>
            <a:pPr marL="0" lvl="0" indent="0">
              <a:buNone/>
            </a:pPr>
            <a:r>
              <a:rPr lang="en-US"/>
              <a:t>Children's Montessori School</a:t>
            </a:r>
            <a:endParaRPr/>
          </a:p>
        </p:txBody>
      </p:sp>
      <p:sp>
        <p:nvSpPr>
          <p:cNvPr id="315" name="Google Shape;315;p27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ED525F5C-91D2-5D00-446E-0BDDA0FA2D6F}"/>
              </a:ext>
            </a:extLst>
          </p:cNvPr>
          <p:cNvSpPr/>
          <p:nvPr/>
        </p:nvSpPr>
        <p:spPr>
          <a:xfrm>
            <a:off x="1164089" y="427091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to get rid of Acrylic Paints from the cloths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2181862" y="319131"/>
            <a:ext cx="4849401" cy="134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 sz="4800" dirty="0"/>
              <a:t>Raffle Prize</a:t>
            </a:r>
            <a:endParaRPr dirty="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181862" y="1437770"/>
            <a:ext cx="5238089" cy="71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Early Bird Registration</a:t>
            </a:r>
            <a:endParaRPr dirty="0"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$50 Galaxy Gift Card</a:t>
            </a:r>
            <a:endParaRPr dirty="0"/>
          </a:p>
        </p:txBody>
      </p:sp>
      <p:sp>
        <p:nvSpPr>
          <p:cNvPr id="133" name="Google Shape;133;p2"/>
          <p:cNvSpPr/>
          <p:nvPr/>
        </p:nvSpPr>
        <p:spPr>
          <a:xfrm>
            <a:off x="3651550" y="3450257"/>
            <a:ext cx="47097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Logan Root-Mahr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7D1E0-F21A-64C4-F1AC-DE4BA2157279}"/>
              </a:ext>
            </a:extLst>
          </p:cNvPr>
          <p:cNvSpPr txBox="1"/>
          <p:nvPr/>
        </p:nvSpPr>
        <p:spPr>
          <a:xfrm>
            <a:off x="3651550" y="4096547"/>
            <a:ext cx="484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Children’s Montessori School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67822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Grayson Bates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École </a:t>
            </a:r>
            <a:r>
              <a:rPr lang="en-US" err="1"/>
              <a:t>Catholique</a:t>
            </a:r>
            <a:r>
              <a:rPr lang="en-US"/>
              <a:t> Monseigneur-Jamot</a:t>
            </a:r>
            <a:endParaRPr/>
          </a:p>
        </p:txBody>
      </p:sp>
      <p:sp>
        <p:nvSpPr>
          <p:cNvPr id="322" name="Google Shape;322;p28"/>
          <p:cNvSpPr txBox="1"/>
          <p:nvPr/>
        </p:nvSpPr>
        <p:spPr>
          <a:xfrm>
            <a:off x="2626475" y="1447293"/>
            <a:ext cx="26704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Best Overall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23AD8F4D-E673-6CD0-B313-3E5D49FB2D9A}"/>
              </a:ext>
            </a:extLst>
          </p:cNvPr>
          <p:cNvSpPr/>
          <p:nvPr/>
        </p:nvSpPr>
        <p:spPr>
          <a:xfrm>
            <a:off x="1340670" y="4337352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a Galaxy Far </a:t>
            </a:r>
            <a:r>
              <a:rPr lang="en-US" sz="2800" i="1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Away… Future Mining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build="p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2231697" y="1315827"/>
            <a:ext cx="6239641" cy="134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 sz="4800" dirty="0"/>
              <a:t>Raffle Prizes Elementary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2139332" y="2311885"/>
            <a:ext cx="1847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9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2"/>
          <p:cNvSpPr txBox="1">
            <a:spLocks noGrp="1"/>
          </p:cNvSpPr>
          <p:nvPr>
            <p:ph type="ctrTitle"/>
          </p:nvPr>
        </p:nvSpPr>
        <p:spPr>
          <a:xfrm>
            <a:off x="1078941" y="2857975"/>
            <a:ext cx="7860890" cy="1489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dirty="0">
                <a:solidFill>
                  <a:schemeClr val="dk1"/>
                </a:solidFill>
              </a:rPr>
              <a:t>Special Awards </a:t>
            </a:r>
            <a:br>
              <a:rPr lang="en-US" sz="4400" b="1" dirty="0">
                <a:solidFill>
                  <a:schemeClr val="dk1"/>
                </a:solidFill>
              </a:rPr>
            </a:br>
            <a:r>
              <a:rPr lang="en-US" sz="4400" b="1" dirty="0">
                <a:solidFill>
                  <a:schemeClr val="dk1"/>
                </a:solidFill>
              </a:rPr>
              <a:t>Primary &amp; Elementary</a:t>
            </a:r>
            <a:br>
              <a:rPr lang="en-US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2" name="Picture 1" descr="A graphic of a mushroom growing in a cracked ground&#10;&#10;AI-generated content may be incorrect.">
            <a:extLst>
              <a:ext uri="{FF2B5EF4-FFF2-40B4-BE49-F238E27FC236}">
                <a16:creationId xmlns:a16="http://schemas.microsoft.com/office/drawing/2014/main" id="{97EAAEC3-E151-C709-16A1-2BCCF089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7" y="2734685"/>
            <a:ext cx="1991427" cy="1991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3"/>
          <p:cNvSpPr txBox="1">
            <a:spLocks noGrp="1"/>
          </p:cNvSpPr>
          <p:nvPr>
            <p:ph type="body" idx="1"/>
          </p:nvPr>
        </p:nvSpPr>
        <p:spPr>
          <a:xfrm>
            <a:off x="513699" y="2410196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None/>
            </a:pPr>
            <a:r>
              <a:rPr lang="en-CA" b="0" i="0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Abigal Parker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Rhema Christian School</a:t>
            </a:r>
            <a:endParaRPr dirty="0"/>
          </a:p>
        </p:txBody>
      </p:sp>
      <p:sp>
        <p:nvSpPr>
          <p:cNvPr id="662" name="Google Shape;662;p73"/>
          <p:cNvSpPr txBox="1"/>
          <p:nvPr/>
        </p:nvSpPr>
        <p:spPr>
          <a:xfrm>
            <a:off x="2203014" y="1325023"/>
            <a:ext cx="518967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$25 Random Rookie Award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9CC19-E8E1-05A9-503B-074C09FEAB16}"/>
              </a:ext>
            </a:extLst>
          </p:cNvPr>
          <p:cNvSpPr txBox="1"/>
          <p:nvPr/>
        </p:nvSpPr>
        <p:spPr>
          <a:xfrm>
            <a:off x="513699" y="3504429"/>
            <a:ext cx="1851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Elementary</a:t>
            </a:r>
            <a:endParaRPr lang="en-US" sz="2800" dirty="0"/>
          </a:p>
          <a:p>
            <a:endParaRPr lang="en-CA" dirty="0"/>
          </a:p>
        </p:txBody>
      </p:sp>
      <p:sp>
        <p:nvSpPr>
          <p:cNvPr id="7" name="Google Shape;661;p73">
            <a:extLst>
              <a:ext uri="{FF2B5EF4-FFF2-40B4-BE49-F238E27FC236}">
                <a16:creationId xmlns:a16="http://schemas.microsoft.com/office/drawing/2014/main" id="{B9491929-2AE8-976E-1CFE-9EC199EF7E6F}"/>
              </a:ext>
            </a:extLst>
          </p:cNvPr>
          <p:cNvSpPr txBox="1">
            <a:spLocks/>
          </p:cNvSpPr>
          <p:nvPr/>
        </p:nvSpPr>
        <p:spPr>
          <a:xfrm>
            <a:off x="513699" y="4008217"/>
            <a:ext cx="379483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1F1F1F"/>
              </a:buClr>
              <a:buFont typeface="Arial"/>
              <a:buNone/>
            </a:pPr>
            <a:r>
              <a:rPr lang="en-CA" dirty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Heidi Kam</a:t>
            </a:r>
            <a:endParaRPr lang="en-CA" dirty="0"/>
          </a:p>
          <a:p>
            <a:pPr marL="0" indent="0">
              <a:buFont typeface="Arial"/>
              <a:buNone/>
            </a:pPr>
            <a:r>
              <a:rPr lang="en-CA" dirty="0"/>
              <a:t>Westmount Public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A6C3D-1F47-3EAB-E712-FE3CA3C8DE7D}"/>
              </a:ext>
            </a:extLst>
          </p:cNvPr>
          <p:cNvSpPr txBox="1"/>
          <p:nvPr/>
        </p:nvSpPr>
        <p:spPr>
          <a:xfrm>
            <a:off x="513699" y="191405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5"/>
          <p:cNvSpPr txBox="1">
            <a:spLocks noGrp="1"/>
          </p:cNvSpPr>
          <p:nvPr>
            <p:ph type="body" idx="1"/>
          </p:nvPr>
        </p:nvSpPr>
        <p:spPr>
          <a:xfrm>
            <a:off x="240174" y="2132211"/>
            <a:ext cx="2380575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Sage Newland</a:t>
            </a:r>
            <a:endParaRPr dirty="0"/>
          </a:p>
          <a:p>
            <a:pPr marL="0" lvl="0" indent="0">
              <a:buNone/>
            </a:pPr>
            <a:r>
              <a:rPr lang="en-US" dirty="0"/>
              <a:t>Homeschool</a:t>
            </a:r>
            <a:endParaRPr dirty="0"/>
          </a:p>
        </p:txBody>
      </p:sp>
      <p:sp>
        <p:nvSpPr>
          <p:cNvPr id="677" name="Google Shape;677;p75"/>
          <p:cNvSpPr txBox="1"/>
          <p:nvPr/>
        </p:nvSpPr>
        <p:spPr>
          <a:xfrm>
            <a:off x="1317307" y="1312299"/>
            <a:ext cx="7139711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$40 Peterborough Field Naturalists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Elementary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75"/>
          <p:cNvSpPr txBox="1"/>
          <p:nvPr/>
        </p:nvSpPr>
        <p:spPr>
          <a:xfrm>
            <a:off x="4572000" y="1989427"/>
            <a:ext cx="4572000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Mycos</a:t>
            </a:r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on Micros: how does mycorrhizal fungi affect the growth of microgreens? </a:t>
            </a:r>
            <a:endParaRPr sz="28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76;p75">
            <a:extLst>
              <a:ext uri="{FF2B5EF4-FFF2-40B4-BE49-F238E27FC236}">
                <a16:creationId xmlns:a16="http://schemas.microsoft.com/office/drawing/2014/main" id="{EBB30FBE-490A-968B-AAE0-FFA872057CB8}"/>
              </a:ext>
            </a:extLst>
          </p:cNvPr>
          <p:cNvSpPr txBox="1">
            <a:spLocks/>
          </p:cNvSpPr>
          <p:nvPr/>
        </p:nvSpPr>
        <p:spPr>
          <a:xfrm>
            <a:off x="240174" y="3543062"/>
            <a:ext cx="3352112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 dirty="0"/>
              <a:t>Malachi Ogutu-Were</a:t>
            </a:r>
          </a:p>
          <a:p>
            <a:pPr marL="0" indent="0">
              <a:buNone/>
            </a:pPr>
            <a:r>
              <a:rPr lang="en-US" dirty="0"/>
              <a:t>Rhema Christian School</a:t>
            </a:r>
            <a:endParaRPr lang="en-CA" dirty="0"/>
          </a:p>
        </p:txBody>
      </p:sp>
      <p:sp>
        <p:nvSpPr>
          <p:cNvPr id="8" name="Google Shape;678;p75">
            <a:extLst>
              <a:ext uri="{FF2B5EF4-FFF2-40B4-BE49-F238E27FC236}">
                <a16:creationId xmlns:a16="http://schemas.microsoft.com/office/drawing/2014/main" id="{486A2565-A71B-EA43-39D1-1A060C244C7B}"/>
              </a:ext>
            </a:extLst>
          </p:cNvPr>
          <p:cNvSpPr txBox="1"/>
          <p:nvPr/>
        </p:nvSpPr>
        <p:spPr>
          <a:xfrm>
            <a:off x="4572000" y="3912434"/>
            <a:ext cx="4408194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Protecting the Hawksbill Turtles</a:t>
            </a:r>
            <a:endParaRPr sz="28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0" build="p"/>
      <p:bldP spid="678" grpId="0"/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7"/>
          <p:cNvSpPr txBox="1">
            <a:spLocks noGrp="1"/>
          </p:cNvSpPr>
          <p:nvPr>
            <p:ph type="body" idx="1"/>
          </p:nvPr>
        </p:nvSpPr>
        <p:spPr>
          <a:xfrm>
            <a:off x="423259" y="2924571"/>
            <a:ext cx="5650969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Gwendolyn Doucet</a:t>
            </a:r>
            <a:endParaRPr dirty="0"/>
          </a:p>
          <a:p>
            <a:pPr marL="0" lvl="0" indent="0">
              <a:buNone/>
            </a:pPr>
            <a:r>
              <a:rPr lang="en-US" dirty="0"/>
              <a:t>St. Anne Catholic Elementary School</a:t>
            </a:r>
            <a:endParaRPr dirty="0"/>
          </a:p>
        </p:txBody>
      </p:sp>
      <p:sp>
        <p:nvSpPr>
          <p:cNvPr id="691" name="Google Shape;691;p77"/>
          <p:cNvSpPr txBox="1"/>
          <p:nvPr/>
        </p:nvSpPr>
        <p:spPr>
          <a:xfrm>
            <a:off x="1120684" y="1295599"/>
            <a:ext cx="904858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$100 Institute for Integrative Conservation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Biology at Trent University: Science &amp;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Discovery Elementary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77"/>
          <p:cNvSpPr txBox="1"/>
          <p:nvPr/>
        </p:nvSpPr>
        <p:spPr>
          <a:xfrm>
            <a:off x="2541623" y="4106450"/>
            <a:ext cx="4408194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Liquids Do Radishes Grow Best In?</a:t>
            </a:r>
            <a:endParaRPr sz="28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 build="p"/>
      <p:bldP spid="6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8"/>
          <p:cNvSpPr txBox="1">
            <a:spLocks noGrp="1"/>
          </p:cNvSpPr>
          <p:nvPr>
            <p:ph type="ctrTitle"/>
          </p:nvPr>
        </p:nvSpPr>
        <p:spPr>
          <a:xfrm>
            <a:off x="778010" y="3066940"/>
            <a:ext cx="8365990" cy="15928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</a:rPr>
              <a:t>Special Awards</a:t>
            </a:r>
            <a:br>
              <a:rPr lang="en-US" b="1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</a:rPr>
              <a:t> All Divisions Eligible</a:t>
            </a:r>
            <a:br>
              <a:rPr lang="en-US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pic>
        <p:nvPicPr>
          <p:cNvPr id="4" name="Picture 3" descr="A graphic of a mushroom growing in a cracked ground&#10;&#10;AI-generated content may be incorrect.">
            <a:extLst>
              <a:ext uri="{FF2B5EF4-FFF2-40B4-BE49-F238E27FC236}">
                <a16:creationId xmlns:a16="http://schemas.microsoft.com/office/drawing/2014/main" id="{CA6F4AB1-946D-5D19-C6B3-ED4728651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26" y="2672782"/>
            <a:ext cx="1872960" cy="187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9"/>
          <p:cNvSpPr txBox="1">
            <a:spLocks noGrp="1"/>
          </p:cNvSpPr>
          <p:nvPr>
            <p:ph type="body" idx="1"/>
          </p:nvPr>
        </p:nvSpPr>
        <p:spPr>
          <a:xfrm>
            <a:off x="181649" y="2451831"/>
            <a:ext cx="5442974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Samarpan Cheema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James Strath Public School</a:t>
            </a:r>
            <a:endParaRPr dirty="0"/>
          </a:p>
        </p:txBody>
      </p:sp>
      <p:sp>
        <p:nvSpPr>
          <p:cNvPr id="705" name="Google Shape;705;p79"/>
          <p:cNvSpPr txBox="1"/>
          <p:nvPr/>
        </p:nvSpPr>
        <p:spPr>
          <a:xfrm>
            <a:off x="1516644" y="1450486"/>
            <a:ext cx="611071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$50 Community Betterment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Sponsored by Chad and Louise Campbell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79"/>
          <p:cNvSpPr txBox="1"/>
          <p:nvPr/>
        </p:nvSpPr>
        <p:spPr>
          <a:xfrm>
            <a:off x="1011264" y="4050320"/>
            <a:ext cx="71214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Future of Cooking – The Solar Oven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" grpId="0" uiExpand="1" build="p"/>
      <p:bldP spid="7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0"/>
          <p:cNvSpPr txBox="1">
            <a:spLocks noGrp="1"/>
          </p:cNvSpPr>
          <p:nvPr>
            <p:ph type="body" idx="1"/>
          </p:nvPr>
        </p:nvSpPr>
        <p:spPr>
          <a:xfrm>
            <a:off x="656821" y="2910007"/>
            <a:ext cx="735354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Sophia Isabelle Balajadia &amp; Samantha Vignarajah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716" name="Google Shape;716;p80"/>
          <p:cNvSpPr txBox="1"/>
          <p:nvPr/>
        </p:nvSpPr>
        <p:spPr>
          <a:xfrm>
            <a:off x="1133631" y="1417885"/>
            <a:ext cx="704648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$100 Shaw Computer Systems Award for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Energy Management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80"/>
          <p:cNvSpPr txBox="1"/>
          <p:nvPr/>
        </p:nvSpPr>
        <p:spPr>
          <a:xfrm>
            <a:off x="2367903" y="4042881"/>
            <a:ext cx="4408194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Solar Cars: Driving Towards a Sustainable Future</a:t>
            </a:r>
            <a:endParaRPr sz="28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 build="p"/>
      <p:bldP spid="7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1"/>
          <p:cNvSpPr txBox="1">
            <a:spLocks noGrp="1"/>
          </p:cNvSpPr>
          <p:nvPr>
            <p:ph type="body" idx="1"/>
          </p:nvPr>
        </p:nvSpPr>
        <p:spPr>
          <a:xfrm>
            <a:off x="290306" y="1931653"/>
            <a:ext cx="5196094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Ziyi (Elsa),Kong</a:t>
            </a:r>
            <a:endParaRPr dirty="0"/>
          </a:p>
          <a:p>
            <a:pPr marL="0" lvl="0" indent="0">
              <a:buNone/>
            </a:pPr>
            <a:r>
              <a:rPr lang="en-US" dirty="0"/>
              <a:t>Kawartha Montessori School</a:t>
            </a:r>
            <a:endParaRPr dirty="0"/>
          </a:p>
        </p:txBody>
      </p:sp>
      <p:sp>
        <p:nvSpPr>
          <p:cNvPr id="723" name="Google Shape;723;p81"/>
          <p:cNvSpPr txBox="1"/>
          <p:nvPr/>
        </p:nvSpPr>
        <p:spPr>
          <a:xfrm>
            <a:off x="290306" y="1387159"/>
            <a:ext cx="931857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$100 Peterborough Astronomy Association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81"/>
          <p:cNvSpPr txBox="1"/>
          <p:nvPr/>
        </p:nvSpPr>
        <p:spPr>
          <a:xfrm>
            <a:off x="582913" y="2894607"/>
            <a:ext cx="78426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Gravity Well: How Planets Move in Space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22;p81">
            <a:extLst>
              <a:ext uri="{FF2B5EF4-FFF2-40B4-BE49-F238E27FC236}">
                <a16:creationId xmlns:a16="http://schemas.microsoft.com/office/drawing/2014/main" id="{23B07F58-9A0D-1182-7166-B394E5120482}"/>
              </a:ext>
            </a:extLst>
          </p:cNvPr>
          <p:cNvSpPr txBox="1">
            <a:spLocks/>
          </p:cNvSpPr>
          <p:nvPr/>
        </p:nvSpPr>
        <p:spPr>
          <a:xfrm>
            <a:off x="290306" y="3542281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Naomi Hartshorn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Rhema Christian School</a:t>
            </a:r>
            <a:endParaRPr lang="en-CA" dirty="0"/>
          </a:p>
        </p:txBody>
      </p:sp>
      <p:sp>
        <p:nvSpPr>
          <p:cNvPr id="9" name="Google Shape;724;p81">
            <a:extLst>
              <a:ext uri="{FF2B5EF4-FFF2-40B4-BE49-F238E27FC236}">
                <a16:creationId xmlns:a16="http://schemas.microsoft.com/office/drawing/2014/main" id="{2EBF2836-61C2-7442-3E5B-7811756BFFE2}"/>
              </a:ext>
            </a:extLst>
          </p:cNvPr>
          <p:cNvSpPr txBox="1"/>
          <p:nvPr/>
        </p:nvSpPr>
        <p:spPr>
          <a:xfrm>
            <a:off x="2264126" y="4502820"/>
            <a:ext cx="734475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Awesome Shooting Stars!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0" build="p"/>
      <p:bldP spid="724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2094229" y="270530"/>
            <a:ext cx="7000163" cy="134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 sz="4800" dirty="0"/>
              <a:t>Guess the Candy Winners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4BD2A-DF51-7E1F-753D-7184BF101739}"/>
              </a:ext>
            </a:extLst>
          </p:cNvPr>
          <p:cNvSpPr txBox="1"/>
          <p:nvPr/>
        </p:nvSpPr>
        <p:spPr>
          <a:xfrm>
            <a:off x="2094229" y="166721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Elementary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48CA2-FF3F-7584-626F-259D8717D609}"/>
              </a:ext>
            </a:extLst>
          </p:cNvPr>
          <p:cNvSpPr txBox="1"/>
          <p:nvPr/>
        </p:nvSpPr>
        <p:spPr>
          <a:xfrm>
            <a:off x="2094229" y="3363895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School</a:t>
            </a:r>
          </a:p>
        </p:txBody>
      </p:sp>
      <p:sp>
        <p:nvSpPr>
          <p:cNvPr id="7" name="Google Shape;192;p10">
            <a:extLst>
              <a:ext uri="{FF2B5EF4-FFF2-40B4-BE49-F238E27FC236}">
                <a16:creationId xmlns:a16="http://schemas.microsoft.com/office/drawing/2014/main" id="{67BB0ED1-2B62-12DD-96BE-B0A356086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94229" y="3825560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 err="1"/>
              <a:t>Tevia</a:t>
            </a:r>
            <a:r>
              <a:rPr lang="en-CA" dirty="0"/>
              <a:t> Newman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Kawartha Montessori School</a:t>
            </a:r>
            <a:endParaRPr dirty="0"/>
          </a:p>
        </p:txBody>
      </p:sp>
      <p:sp>
        <p:nvSpPr>
          <p:cNvPr id="8" name="Google Shape;192;p10">
            <a:extLst>
              <a:ext uri="{FF2B5EF4-FFF2-40B4-BE49-F238E27FC236}">
                <a16:creationId xmlns:a16="http://schemas.microsoft.com/office/drawing/2014/main" id="{752BEBA5-A2B6-7A54-F57C-132137FE1C7F}"/>
              </a:ext>
            </a:extLst>
          </p:cNvPr>
          <p:cNvSpPr txBox="1">
            <a:spLocks/>
          </p:cNvSpPr>
          <p:nvPr/>
        </p:nvSpPr>
        <p:spPr>
          <a:xfrm>
            <a:off x="2094229" y="2041615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dirty="0"/>
              <a:t>Satvik </a:t>
            </a:r>
            <a:r>
              <a:rPr lang="en-US" dirty="0"/>
              <a:t>Rajeshkumar Indumathy</a:t>
            </a:r>
            <a:endParaRPr lang="en-CA" dirty="0"/>
          </a:p>
          <a:p>
            <a:pPr marL="0" indent="0">
              <a:buFont typeface="Arial"/>
              <a:buNone/>
            </a:pPr>
            <a:r>
              <a:rPr lang="en-CA" dirty="0"/>
              <a:t>Willows Walk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/>
          <p:nvPr/>
        </p:nvSpPr>
        <p:spPr>
          <a:xfrm>
            <a:off x="1522870" y="1182069"/>
            <a:ext cx="751585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Teacher Awards</a:t>
            </a:r>
            <a:endParaRPr lang="en-CA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Teachers who stand out as an inspiration to their students to explore science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22;p81">
            <a:extLst>
              <a:ext uri="{FF2B5EF4-FFF2-40B4-BE49-F238E27FC236}">
                <a16:creationId xmlns:a16="http://schemas.microsoft.com/office/drawing/2014/main" id="{494EF406-46E8-9741-07C7-EC5354D65868}"/>
              </a:ext>
            </a:extLst>
          </p:cNvPr>
          <p:cNvSpPr txBox="1">
            <a:spLocks/>
          </p:cNvSpPr>
          <p:nvPr/>
        </p:nvSpPr>
        <p:spPr>
          <a:xfrm>
            <a:off x="267130" y="3896287"/>
            <a:ext cx="887687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CA" dirty="0"/>
              <a:t>Mr. Alan Morin – St. Catherine Catholic Elementary School</a:t>
            </a:r>
          </a:p>
          <a:p>
            <a:pPr marL="0" indent="0">
              <a:buNone/>
            </a:pPr>
            <a:r>
              <a:rPr lang="en-CA" i="1" dirty="0">
                <a:solidFill>
                  <a:schemeClr val="bg1">
                    <a:lumMod val="50000"/>
                  </a:schemeClr>
                </a:solidFill>
              </a:rPr>
              <a:t>For igniting a passion and excitement for science in his students</a:t>
            </a:r>
          </a:p>
        </p:txBody>
      </p:sp>
      <p:sp>
        <p:nvSpPr>
          <p:cNvPr id="10" name="Google Shape;722;p81">
            <a:extLst>
              <a:ext uri="{FF2B5EF4-FFF2-40B4-BE49-F238E27FC236}">
                <a16:creationId xmlns:a16="http://schemas.microsoft.com/office/drawing/2014/main" id="{4CEBE051-FCC4-D46F-90CE-AD525E44197F}"/>
              </a:ext>
            </a:extLst>
          </p:cNvPr>
          <p:cNvSpPr txBox="1">
            <a:spLocks/>
          </p:cNvSpPr>
          <p:nvPr/>
        </p:nvSpPr>
        <p:spPr>
          <a:xfrm>
            <a:off x="267130" y="2286586"/>
            <a:ext cx="8298884" cy="148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dirty="0"/>
              <a:t>Mrs. Ursula </a:t>
            </a:r>
            <a:r>
              <a:rPr lang="en-US" dirty="0" err="1"/>
              <a:t>Syntnick</a:t>
            </a:r>
            <a:r>
              <a:rPr lang="en-US" dirty="0"/>
              <a:t> – Our Lady of the Wayside</a:t>
            </a:r>
          </a:p>
          <a:p>
            <a:pPr marL="0" indent="0">
              <a:buNone/>
            </a:pPr>
            <a:r>
              <a:rPr lang="en-CA" sz="2400" i="1" dirty="0">
                <a:solidFill>
                  <a:schemeClr val="bg1">
                    <a:lumMod val="50000"/>
                  </a:schemeClr>
                </a:solidFill>
              </a:rPr>
              <a:t>For her time dedicated to helping her students and inspiring them to try their best</a:t>
            </a:r>
          </a:p>
        </p:txBody>
      </p:sp>
    </p:spTree>
    <p:extLst>
      <p:ext uri="{BB962C8B-B14F-4D97-AF65-F5344CB8AC3E}">
        <p14:creationId xmlns:p14="http://schemas.microsoft.com/office/powerpoint/2010/main" val="23170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197830" y="206641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Rhema Christian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2390977" y="1332912"/>
            <a:ext cx="5820354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Top School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School with the most participants</a:t>
            </a:r>
          </a:p>
        </p:txBody>
      </p:sp>
      <p:sp>
        <p:nvSpPr>
          <p:cNvPr id="4" name="Google Shape;372;p34">
            <a:extLst>
              <a:ext uri="{FF2B5EF4-FFF2-40B4-BE49-F238E27FC236}">
                <a16:creationId xmlns:a16="http://schemas.microsoft.com/office/drawing/2014/main" id="{F91DAAF4-1981-F127-C099-B9A1A72F7187}"/>
              </a:ext>
            </a:extLst>
          </p:cNvPr>
          <p:cNvSpPr txBox="1">
            <a:spLocks/>
          </p:cNvSpPr>
          <p:nvPr/>
        </p:nvSpPr>
        <p:spPr>
          <a:xfrm>
            <a:off x="197830" y="3289390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CA" dirty="0"/>
          </a:p>
          <a:p>
            <a:pPr marL="0" indent="0">
              <a:buFont typeface="Arial"/>
              <a:buNone/>
            </a:pPr>
            <a:r>
              <a:rPr lang="en-CA" dirty="0"/>
              <a:t>Port Hope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23042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>
            <a:spLocks noGrp="1"/>
          </p:cNvSpPr>
          <p:nvPr>
            <p:ph type="ctrTitle"/>
          </p:nvPr>
        </p:nvSpPr>
        <p:spPr>
          <a:xfrm>
            <a:off x="1191088" y="2713575"/>
            <a:ext cx="7860890" cy="1489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</a:rPr>
              <a:t>Junior, Intermediate and Senior </a:t>
            </a:r>
            <a:br>
              <a:rPr lang="en-US" b="1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</a:rPr>
              <a:t>Division Awards </a:t>
            </a:r>
            <a:br>
              <a:rPr lang="en-US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5" name="Picture 4" descr="A graphic of a mushroom growing in a cracked ground&#10;&#10;AI-generated content may be incorrect.">
            <a:extLst>
              <a:ext uri="{FF2B5EF4-FFF2-40B4-BE49-F238E27FC236}">
                <a16:creationId xmlns:a16="http://schemas.microsoft.com/office/drawing/2014/main" id="{7EC0D110-B661-2BC8-048E-E6567AF4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0" y="2748060"/>
            <a:ext cx="1872960" cy="187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Junior</a:t>
            </a:r>
            <a:br>
              <a:rPr lang="en-US"/>
            </a:br>
            <a:r>
              <a:rPr lang="en-US"/>
              <a:t>Grades 7 - 8</a:t>
            </a:r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1"/>
          </p:nvPr>
        </p:nvSpPr>
        <p:spPr>
          <a:xfrm>
            <a:off x="2967604" y="1856132"/>
            <a:ext cx="7434470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Physical &amp; Mathematical       Sciences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Finn Kelly </a:t>
            </a:r>
            <a:endParaRPr/>
          </a:p>
          <a:p>
            <a:pPr marL="0" lvl="0" indent="0">
              <a:buNone/>
            </a:pPr>
            <a:r>
              <a:rPr lang="en-US"/>
              <a:t>Kawartha Montessori School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329702" y="1338235"/>
            <a:ext cx="45423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lang="en-CA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54E69F05-3E9B-27C1-8FB5-C1E250BB5438}"/>
              </a:ext>
            </a:extLst>
          </p:cNvPr>
          <p:cNvSpPr/>
          <p:nvPr/>
        </p:nvSpPr>
        <p:spPr>
          <a:xfrm>
            <a:off x="32595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Simpler Form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80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build="p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CA"/>
              <a:t>Lucas Pearce &amp; </a:t>
            </a:r>
            <a:r>
              <a:rPr lang="en-US"/>
              <a:t>Thomas Boustead</a:t>
            </a:r>
            <a:endParaRPr/>
          </a:p>
          <a:p>
            <a:pPr marL="0" lvl="0" indent="0">
              <a:buNone/>
            </a:pPr>
            <a:r>
              <a:rPr lang="en-US"/>
              <a:t>Bobcaygeon Public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356086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32595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Just Plane Cool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Finn Thompson White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Kawartha Montessori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388746" y="41855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Air or Helium: Which Is Better?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85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William Donaldson</a:t>
            </a:r>
            <a:endParaRPr/>
          </a:p>
          <a:p>
            <a:pPr marL="0" lvl="0" indent="0">
              <a:buNone/>
            </a:pPr>
            <a:r>
              <a:rPr lang="en-US"/>
              <a:t>Kawartha Montessori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388746" y="40331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Key To A Longer Soccer Kick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51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Junior</a:t>
            </a:r>
            <a:br>
              <a:rPr lang="en-US"/>
            </a:br>
            <a:r>
              <a:rPr lang="en-US"/>
              <a:t>Grades 7 - 8</a:t>
            </a:r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body" idx="1"/>
          </p:nvPr>
        </p:nvSpPr>
        <p:spPr>
          <a:xfrm>
            <a:off x="2967604" y="2118597"/>
            <a:ext cx="7434470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Health &amp; Life Sciences</a:t>
            </a:r>
            <a:endParaRPr sz="440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Max Wong</a:t>
            </a:r>
          </a:p>
          <a:p>
            <a:pPr marL="0" lvl="0" indent="0">
              <a:buNone/>
            </a:pPr>
            <a:r>
              <a:rPr lang="en-US"/>
              <a:t>Kawartha Montessori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280" name="Google Shape;280;p22"/>
          <p:cNvSpPr txBox="1"/>
          <p:nvPr/>
        </p:nvSpPr>
        <p:spPr>
          <a:xfrm>
            <a:off x="329702" y="1338235"/>
            <a:ext cx="45423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lang="en-CA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54E69F05-3E9B-27C1-8FB5-C1E250BB5438}"/>
              </a:ext>
            </a:extLst>
          </p:cNvPr>
          <p:cNvSpPr/>
          <p:nvPr/>
        </p:nvSpPr>
        <p:spPr>
          <a:xfrm>
            <a:off x="795789" y="40712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Calculating Distance Traveled By Soccer Position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2"/>
          <p:cNvSpPr txBox="1">
            <a:spLocks noGrp="1"/>
          </p:cNvSpPr>
          <p:nvPr>
            <p:ph type="ctrTitle"/>
          </p:nvPr>
        </p:nvSpPr>
        <p:spPr>
          <a:xfrm>
            <a:off x="1032446" y="2729683"/>
            <a:ext cx="7860890" cy="1489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400" b="1" dirty="0">
                <a:solidFill>
                  <a:schemeClr val="dk1"/>
                </a:solidFill>
              </a:rPr>
            </a:br>
            <a:r>
              <a:rPr lang="en-US" sz="4400" b="1" dirty="0">
                <a:solidFill>
                  <a:schemeClr val="dk1"/>
                </a:solidFill>
              </a:rPr>
              <a:t>Primary &amp; Elementary</a:t>
            </a:r>
            <a:br>
              <a:rPr lang="en-US" sz="4400" b="1" dirty="0">
                <a:solidFill>
                  <a:schemeClr val="dk1"/>
                </a:solidFill>
              </a:rPr>
            </a:br>
            <a:r>
              <a:rPr lang="en-US" sz="4400" b="1" dirty="0">
                <a:solidFill>
                  <a:schemeClr val="dk1"/>
                </a:solidFill>
              </a:rPr>
              <a:t>Division Awards</a:t>
            </a:r>
            <a:br>
              <a:rPr lang="en-US" dirty="0">
                <a:solidFill>
                  <a:schemeClr val="dk1"/>
                </a:solidFill>
              </a:rPr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88142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/>
              <a:t>Kiera Thorndyke &amp; Charlotte Fleming</a:t>
            </a:r>
            <a:endParaRPr/>
          </a:p>
          <a:p>
            <a:pPr marL="0" lvl="0" indent="0">
              <a:buNone/>
            </a:pPr>
            <a:r>
              <a:rPr lang="en-US"/>
              <a:t>St. Catherine Catholic Elementary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748289" y="41474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Effects of Stress on Short Term Memory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0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Joycelyn Kang &amp; Zoe Li</a:t>
            </a:r>
            <a:endParaRPr/>
          </a:p>
          <a:p>
            <a:pPr marL="0" lvl="0" indent="0">
              <a:buNone/>
            </a:pPr>
            <a:r>
              <a:rPr lang="en-US"/>
              <a:t>Adam Scott Intermediate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151389" y="3995003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Road to Recovery: Exploring the Factors That Affect Methadone Treatment Retention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42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Jaxon Blacklock &amp; Noah Jermyn</a:t>
            </a:r>
          </a:p>
          <a:p>
            <a:pPr marL="0" lvl="0" indent="0">
              <a:buNone/>
            </a:pPr>
            <a:r>
              <a:rPr lang="en-US"/>
              <a:t>Bobcaygeon Public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32595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Stroop There It Is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2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Junior</a:t>
            </a:r>
            <a:br>
              <a:rPr lang="en-US"/>
            </a:br>
            <a:r>
              <a:rPr lang="en-US"/>
              <a:t>Grades 7 - 8</a:t>
            </a:r>
            <a:endParaRPr/>
          </a:p>
        </p:txBody>
      </p:sp>
      <p:sp>
        <p:nvSpPr>
          <p:cNvPr id="432" name="Google Shape;432;p42"/>
          <p:cNvSpPr txBox="1">
            <a:spLocks noGrp="1"/>
          </p:cNvSpPr>
          <p:nvPr>
            <p:ph type="body" idx="1"/>
          </p:nvPr>
        </p:nvSpPr>
        <p:spPr>
          <a:xfrm>
            <a:off x="2967604" y="2015230"/>
            <a:ext cx="7466275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Earth &amp; Environmental 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Sciences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329701" y="2432179"/>
            <a:ext cx="6658927" cy="113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Therese </a:t>
            </a:r>
            <a:r>
              <a:rPr lang="en-US" err="1"/>
              <a:t>Jalsevac</a:t>
            </a:r>
            <a:r>
              <a:rPr lang="en-US"/>
              <a:t> &amp; Evelyn Canning</a:t>
            </a:r>
            <a:endParaRPr/>
          </a:p>
          <a:p>
            <a:pPr marL="0" lvl="0" indent="0">
              <a:buNone/>
            </a:pPr>
            <a:r>
              <a:rPr lang="en-US"/>
              <a:t>Our Lady of the Wayside Catholic School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329702" y="1338235"/>
            <a:ext cx="45423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lang="en-CA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54E69F05-3E9B-27C1-8FB5-C1E250BB5438}"/>
              </a:ext>
            </a:extLst>
          </p:cNvPr>
          <p:cNvSpPr/>
          <p:nvPr/>
        </p:nvSpPr>
        <p:spPr>
          <a:xfrm>
            <a:off x="26499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 plants get headaches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56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build="p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Jasper Newland</a:t>
            </a:r>
          </a:p>
          <a:p>
            <a:pPr marL="0" lvl="0" indent="0">
              <a:buNone/>
            </a:pPr>
            <a:r>
              <a:rPr lang="en-US"/>
              <a:t>Homeschool</a:t>
            </a:r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648503" y="3960532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Evaluating Eastern Hognose Snake Habitat in Northumberland County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Talia Lennie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Homeschool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8973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uHelp</a:t>
            </a:r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an app that helps you help the planet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92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1" y="2432178"/>
            <a:ext cx="6637155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Claire </a:t>
            </a:r>
            <a:r>
              <a:rPr lang="en-CA" dirty="0" err="1"/>
              <a:t>Sehn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592589" y="3614057"/>
            <a:ext cx="77863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Beat the Blaze! Developing a novel, biodegradable treatment to limit environmental destruction from wildfires and drought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1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Junior</a:t>
            </a:r>
            <a:br>
              <a:rPr lang="en-US"/>
            </a:br>
            <a:r>
              <a:rPr lang="en-US"/>
              <a:t>Grades 7 - 8</a:t>
            </a:r>
            <a:endParaRPr/>
          </a:p>
        </p:txBody>
      </p:sp>
      <p:sp>
        <p:nvSpPr>
          <p:cNvPr id="467" name="Google Shape;467;p47"/>
          <p:cNvSpPr txBox="1">
            <a:spLocks noGrp="1"/>
          </p:cNvSpPr>
          <p:nvPr>
            <p:ph type="body" idx="1"/>
          </p:nvPr>
        </p:nvSpPr>
        <p:spPr>
          <a:xfrm>
            <a:off x="2967604" y="1935716"/>
            <a:ext cx="7466275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Computing &amp; Engineering Sciences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Irish Austin &amp; Bryce Flynn</a:t>
            </a:r>
            <a:endParaRPr/>
          </a:p>
          <a:p>
            <a:pPr marL="0" lvl="0" indent="0">
              <a:buNone/>
            </a:pPr>
            <a:r>
              <a:rPr lang="en-US"/>
              <a:t>Bobcaygeon Public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813275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Mars Rover Navigation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94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2298820" y="319131"/>
            <a:ext cx="4849401" cy="134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 sz="4800"/>
              <a:t>PRIMARY</a:t>
            </a:r>
            <a:br>
              <a:rPr lang="en-US" sz="4800"/>
            </a:br>
            <a:r>
              <a:rPr lang="en-US" sz="4800"/>
              <a:t>K- Grade 3</a:t>
            </a:r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body" idx="1"/>
          </p:nvPr>
        </p:nvSpPr>
        <p:spPr>
          <a:xfrm>
            <a:off x="2298820" y="2056222"/>
            <a:ext cx="4116723" cy="71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General Science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Angelo Berlingeri</a:t>
            </a:r>
            <a:endParaRPr/>
          </a:p>
          <a:p>
            <a:pPr marL="0" lvl="0" indent="0">
              <a:buNone/>
            </a:pPr>
            <a:r>
              <a:rPr lang="en-US"/>
              <a:t>Homeschool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388746" y="407521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Deciphering Data Storage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26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Chase Howard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Trinity College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6499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Handwriting Identifier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0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2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Intermediate</a:t>
            </a:r>
            <a:br>
              <a:rPr lang="en-US"/>
            </a:br>
            <a:r>
              <a:rPr lang="en-US"/>
              <a:t>Grades 9 - 10</a:t>
            </a:r>
            <a:endParaRPr/>
          </a:p>
        </p:txBody>
      </p:sp>
      <p:sp>
        <p:nvSpPr>
          <p:cNvPr id="502" name="Google Shape;502;p52"/>
          <p:cNvSpPr txBox="1">
            <a:spLocks noGrp="1"/>
          </p:cNvSpPr>
          <p:nvPr>
            <p:ph type="body" idx="1"/>
          </p:nvPr>
        </p:nvSpPr>
        <p:spPr>
          <a:xfrm>
            <a:off x="2967604" y="1856132"/>
            <a:ext cx="7434470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Physical &amp; Mathematical       Sciences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6996384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Clare Leahy</a:t>
            </a:r>
          </a:p>
          <a:p>
            <a:pPr marL="0" lvl="0" indent="0">
              <a:buNone/>
            </a:pPr>
            <a:r>
              <a:rPr lang="en-US"/>
              <a:t>Our Lady of the Wayside Catholic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769732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From Subtle to Striking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1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Teresa Peeters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256874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Tick tock the pendulum clock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52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7786362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Isaiah </a:t>
            </a:r>
            <a:r>
              <a:rPr lang="en-US" err="1"/>
              <a:t>Jalsevac</a:t>
            </a:r>
            <a:endParaRPr/>
          </a:p>
          <a:p>
            <a:pPr marL="0" lvl="0" indent="0">
              <a:buNone/>
            </a:pPr>
            <a:r>
              <a:rPr lang="en-US"/>
              <a:t>Our Lady of the Wayside Catholic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940932" y="3880330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Hidden Lift: The Efficiency Gains of Ground Effect Vehicles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58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 dirty="0"/>
              <a:t>Intermediate</a:t>
            </a:r>
            <a:br>
              <a:rPr lang="en-US" dirty="0"/>
            </a:br>
            <a:r>
              <a:rPr lang="en-US" dirty="0"/>
              <a:t>Grades 9 - 10</a:t>
            </a:r>
            <a:endParaRPr dirty="0"/>
          </a:p>
        </p:txBody>
      </p:sp>
      <p:sp>
        <p:nvSpPr>
          <p:cNvPr id="530" name="Google Shape;530;p56"/>
          <p:cNvSpPr txBox="1">
            <a:spLocks noGrp="1"/>
          </p:cNvSpPr>
          <p:nvPr>
            <p:ph type="body" idx="1"/>
          </p:nvPr>
        </p:nvSpPr>
        <p:spPr>
          <a:xfrm>
            <a:off x="2967604" y="2118597"/>
            <a:ext cx="7434470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Health &amp; Life Sciences</a:t>
            </a:r>
            <a:endParaRPr sz="440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Leah Ferguson</a:t>
            </a:r>
          </a:p>
          <a:p>
            <a:pPr marL="0" lvl="0" indent="0">
              <a:buNone/>
            </a:pPr>
            <a:r>
              <a:rPr lang="en-US"/>
              <a:t>Port Hope High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280" name="Google Shape;280;p22"/>
          <p:cNvSpPr txBox="1"/>
          <p:nvPr/>
        </p:nvSpPr>
        <p:spPr>
          <a:xfrm>
            <a:off x="329702" y="1338235"/>
            <a:ext cx="45423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lang="en-CA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54E69F05-3E9B-27C1-8FB5-C1E250BB5438}"/>
              </a:ext>
            </a:extLst>
          </p:cNvPr>
          <p:cNvSpPr/>
          <p:nvPr/>
        </p:nvSpPr>
        <p:spPr>
          <a:xfrm>
            <a:off x="32595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PHHS Project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7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build="p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Ella Jane Aitken</a:t>
            </a:r>
            <a:endParaRPr/>
          </a:p>
          <a:p>
            <a:pPr marL="0" lvl="0" indent="0">
              <a:buNone/>
            </a:pPr>
            <a:r>
              <a:rPr lang="en-US"/>
              <a:t>Homeschool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516389" y="3880330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Effect of variations in water temperature and sugar content on bread palatability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92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Zena </a:t>
            </a:r>
            <a:r>
              <a:rPr lang="en-US" err="1"/>
              <a:t>Muhandes</a:t>
            </a:r>
            <a:endParaRPr lang="en-US"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St. Peter Catholic Secondary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866218" y="407521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BPPV Study; Effects and Treatments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95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101424" y="1466106"/>
            <a:ext cx="44705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Emmett Copeland</a:t>
            </a:r>
            <a:endParaRPr dirty="0"/>
          </a:p>
        </p:txBody>
      </p:sp>
      <p:sp>
        <p:nvSpPr>
          <p:cNvPr id="224" name="Google Shape;224;p14"/>
          <p:cNvSpPr/>
          <p:nvPr/>
        </p:nvSpPr>
        <p:spPr>
          <a:xfrm>
            <a:off x="101424" y="2668668"/>
            <a:ext cx="60834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 Second Rule</a:t>
            </a:r>
            <a:endParaRPr/>
          </a:p>
        </p:txBody>
      </p:sp>
      <p:sp>
        <p:nvSpPr>
          <p:cNvPr id="6" name="Google Shape;224;p14">
            <a:extLst>
              <a:ext uri="{FF2B5EF4-FFF2-40B4-BE49-F238E27FC236}">
                <a16:creationId xmlns:a16="http://schemas.microsoft.com/office/drawing/2014/main" id="{BC4DC87C-78E5-F8BB-1CF5-620F3D68317F}"/>
              </a:ext>
            </a:extLst>
          </p:cNvPr>
          <p:cNvSpPr/>
          <p:nvPr/>
        </p:nvSpPr>
        <p:spPr>
          <a:xfrm>
            <a:off x="64476" y="3600246"/>
            <a:ext cx="6552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Awesome Shooting Stars!</a:t>
            </a:r>
            <a:endParaRPr/>
          </a:p>
        </p:txBody>
      </p:sp>
      <p:sp>
        <p:nvSpPr>
          <p:cNvPr id="7" name="Google Shape;224;p14">
            <a:extLst>
              <a:ext uri="{FF2B5EF4-FFF2-40B4-BE49-F238E27FC236}">
                <a16:creationId xmlns:a16="http://schemas.microsoft.com/office/drawing/2014/main" id="{EDA93FAF-E923-11C4-7F6A-33A02E88CD94}"/>
              </a:ext>
            </a:extLst>
          </p:cNvPr>
          <p:cNvSpPr/>
          <p:nvPr/>
        </p:nvSpPr>
        <p:spPr>
          <a:xfrm>
            <a:off x="101424" y="1812163"/>
            <a:ext cx="65152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Bubbles</a:t>
            </a:r>
            <a:endParaRPr dirty="0"/>
          </a:p>
        </p:txBody>
      </p: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0831B1A5-5471-6A62-BBEC-F2FDFE378526}"/>
              </a:ext>
            </a:extLst>
          </p:cNvPr>
          <p:cNvSpPr/>
          <p:nvPr/>
        </p:nvSpPr>
        <p:spPr>
          <a:xfrm>
            <a:off x="101423" y="4615515"/>
            <a:ext cx="90425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“What’s up “Doc? Oliver’s Airborne Adventures</a:t>
            </a:r>
            <a:endParaRPr/>
          </a:p>
        </p:txBody>
      </p:sp>
      <p:sp>
        <p:nvSpPr>
          <p:cNvPr id="10" name="Google Shape;222;p14">
            <a:extLst>
              <a:ext uri="{FF2B5EF4-FFF2-40B4-BE49-F238E27FC236}">
                <a16:creationId xmlns:a16="http://schemas.microsoft.com/office/drawing/2014/main" id="{D709096D-6239-B390-CEEE-B522AE684986}"/>
              </a:ext>
            </a:extLst>
          </p:cNvPr>
          <p:cNvSpPr txBox="1">
            <a:spLocks/>
          </p:cNvSpPr>
          <p:nvPr/>
        </p:nvSpPr>
        <p:spPr>
          <a:xfrm>
            <a:off x="64476" y="3203077"/>
            <a:ext cx="6120423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/>
              <a:t>Naomi Hartshorn</a:t>
            </a:r>
          </a:p>
        </p:txBody>
      </p:sp>
      <p:sp>
        <p:nvSpPr>
          <p:cNvPr id="11" name="Google Shape;222;p14">
            <a:extLst>
              <a:ext uri="{FF2B5EF4-FFF2-40B4-BE49-F238E27FC236}">
                <a16:creationId xmlns:a16="http://schemas.microsoft.com/office/drawing/2014/main" id="{1BDDE6CB-57FA-9140-FD1F-8D36CAB2B0B4}"/>
              </a:ext>
            </a:extLst>
          </p:cNvPr>
          <p:cNvSpPr txBox="1">
            <a:spLocks/>
          </p:cNvSpPr>
          <p:nvPr/>
        </p:nvSpPr>
        <p:spPr>
          <a:xfrm>
            <a:off x="101424" y="4200840"/>
            <a:ext cx="59056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/>
              <a:t>Oliver </a:t>
            </a:r>
            <a:r>
              <a:rPr lang="en-CA" err="1"/>
              <a:t>Mertick</a:t>
            </a:r>
            <a:endParaRPr lang="en-CA"/>
          </a:p>
        </p:txBody>
      </p:sp>
      <p:sp>
        <p:nvSpPr>
          <p:cNvPr id="12" name="Google Shape;222;p14">
            <a:extLst>
              <a:ext uri="{FF2B5EF4-FFF2-40B4-BE49-F238E27FC236}">
                <a16:creationId xmlns:a16="http://schemas.microsoft.com/office/drawing/2014/main" id="{698CC2CA-5F0F-C6FD-8B38-AC417389D602}"/>
              </a:ext>
            </a:extLst>
          </p:cNvPr>
          <p:cNvSpPr txBox="1">
            <a:spLocks/>
          </p:cNvSpPr>
          <p:nvPr/>
        </p:nvSpPr>
        <p:spPr>
          <a:xfrm>
            <a:off x="101424" y="2361130"/>
            <a:ext cx="5524676" cy="47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Jade McNevan</a:t>
            </a:r>
            <a:endParaRPr lang="en-CA" dirty="0"/>
          </a:p>
        </p:txBody>
      </p:sp>
      <p:sp>
        <p:nvSpPr>
          <p:cNvPr id="13" name="Google Shape;223;p14">
            <a:extLst>
              <a:ext uri="{FF2B5EF4-FFF2-40B4-BE49-F238E27FC236}">
                <a16:creationId xmlns:a16="http://schemas.microsoft.com/office/drawing/2014/main" id="{A7A425D7-8D4F-9701-9715-4F0DED4A0E39}"/>
              </a:ext>
            </a:extLst>
          </p:cNvPr>
          <p:cNvSpPr txBox="1"/>
          <p:nvPr/>
        </p:nvSpPr>
        <p:spPr>
          <a:xfrm>
            <a:off x="2704764" y="1201066"/>
            <a:ext cx="27880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9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  <p:bldP spid="224" grpId="0"/>
      <p:bldP spid="6" grpId="0"/>
      <p:bldP spid="7" grpId="0"/>
      <p:bldP spid="8" grpId="0"/>
      <p:bldP spid="10" grpId="0" build="p"/>
      <p:bldP spid="11" grpId="0" build="p"/>
      <p:bldP spid="1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/>
              <a:t>Ella Sehn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Lakefield College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027935" y="3614057"/>
            <a:ext cx="77863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HEClot</a:t>
            </a:r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A Novel, Bioabsorbable, Localized Hydroxyethyl Cellulose Hemostatic Therapy for Internal Hemorrhage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38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Intermediate</a:t>
            </a:r>
            <a:br>
              <a:rPr lang="en-US"/>
            </a:br>
            <a:r>
              <a:rPr lang="en-US"/>
              <a:t>Grades 9 - 10</a:t>
            </a:r>
            <a:endParaRPr/>
          </a:p>
        </p:txBody>
      </p:sp>
      <p:sp>
        <p:nvSpPr>
          <p:cNvPr id="558" name="Google Shape;558;p60"/>
          <p:cNvSpPr txBox="1">
            <a:spLocks noGrp="1"/>
          </p:cNvSpPr>
          <p:nvPr>
            <p:ph type="body" idx="1"/>
          </p:nvPr>
        </p:nvSpPr>
        <p:spPr>
          <a:xfrm>
            <a:off x="3029447" y="1975473"/>
            <a:ext cx="7466275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Earth &amp; Environmental 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Sciences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329701" y="2432178"/>
            <a:ext cx="7094355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Vivienne MacEachern &amp; Lisette </a:t>
            </a:r>
            <a:r>
              <a:rPr lang="en-US" err="1"/>
              <a:t>MacEchern</a:t>
            </a:r>
            <a:endParaRPr lang="en-US"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Homeschool</a:t>
            </a:r>
          </a:p>
        </p:txBody>
      </p:sp>
      <p:sp>
        <p:nvSpPr>
          <p:cNvPr id="280" name="Google Shape;280;p22"/>
          <p:cNvSpPr txBox="1"/>
          <p:nvPr/>
        </p:nvSpPr>
        <p:spPr>
          <a:xfrm>
            <a:off x="329702" y="1338235"/>
            <a:ext cx="45423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lang="en-CA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54E69F05-3E9B-27C1-8FB5-C1E250BB5438}"/>
              </a:ext>
            </a:extLst>
          </p:cNvPr>
          <p:cNvSpPr/>
          <p:nvPr/>
        </p:nvSpPr>
        <p:spPr>
          <a:xfrm>
            <a:off x="3259589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Water vs Soil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58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build="p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James Aitken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Homeschool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388746" y="3960531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Centrifugal Water Filtration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13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69854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Pearl MacGregor</a:t>
            </a:r>
          </a:p>
          <a:p>
            <a:pPr marL="0" lvl="0" indent="0">
              <a:buNone/>
            </a:pPr>
            <a:r>
              <a:rPr lang="en-US"/>
              <a:t>Our Lady of the Wayside Catholic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3009218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Best Bacteria Busters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Abigail Baxter &amp; Maddie Rychel</a:t>
            </a:r>
          </a:p>
          <a:p>
            <a:pPr marL="0" lvl="0" indent="0">
              <a:buNone/>
            </a:pPr>
            <a:r>
              <a:rPr lang="en-US"/>
              <a:t>Lindsay Collegiate Vocational Institute</a:t>
            </a:r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678818" y="3880330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Live Plants Affect The Euglena Growth Rate In Freshwater Aquariums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Intermediate</a:t>
            </a:r>
            <a:br>
              <a:rPr lang="en-US"/>
            </a:br>
            <a:r>
              <a:rPr lang="en-US"/>
              <a:t>Grades 9 - 10</a:t>
            </a:r>
            <a:endParaRPr/>
          </a:p>
        </p:txBody>
      </p:sp>
      <p:sp>
        <p:nvSpPr>
          <p:cNvPr id="558" name="Google Shape;558;p60"/>
          <p:cNvSpPr txBox="1">
            <a:spLocks noGrp="1"/>
          </p:cNvSpPr>
          <p:nvPr>
            <p:ph type="body" idx="1"/>
          </p:nvPr>
        </p:nvSpPr>
        <p:spPr>
          <a:xfrm>
            <a:off x="3029447" y="1975473"/>
            <a:ext cx="7466275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Computing &amp; </a:t>
            </a:r>
            <a:r>
              <a:rPr lang="en-CA" sz="4400" dirty="0">
                <a:solidFill>
                  <a:srgbClr val="595959"/>
                </a:solidFill>
              </a:rPr>
              <a:t>Engineering</a:t>
            </a:r>
            <a:endParaRPr dirty="0"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Sciences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2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Ira Hodges &amp; Oliver </a:t>
            </a:r>
            <a:r>
              <a:rPr lang="en-US" err="1"/>
              <a:t>Wadds</a:t>
            </a:r>
            <a:endParaRPr/>
          </a:p>
          <a:p>
            <a:pPr marL="0" lvl="0" indent="0">
              <a:buNone/>
            </a:pPr>
            <a:r>
              <a:rPr lang="en-US"/>
              <a:t>Trinity College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256618" y="3798220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Human vs. Computer: DNA Protein Sequencing Speed And Error Rates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35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Senior</a:t>
            </a:r>
            <a:br>
              <a:rPr lang="en-US"/>
            </a:br>
            <a:r>
              <a:rPr lang="en-US"/>
              <a:t>Grades 11 - 12</a:t>
            </a:r>
            <a:endParaRPr/>
          </a:p>
        </p:txBody>
      </p:sp>
      <p:sp>
        <p:nvSpPr>
          <p:cNvPr id="591" name="Google Shape;591;p64"/>
          <p:cNvSpPr txBox="1">
            <a:spLocks noGrp="1"/>
          </p:cNvSpPr>
          <p:nvPr>
            <p:ph type="body" idx="1"/>
          </p:nvPr>
        </p:nvSpPr>
        <p:spPr>
          <a:xfrm>
            <a:off x="2967604" y="1983425"/>
            <a:ext cx="7434470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 dirty="0">
                <a:solidFill>
                  <a:srgbClr val="595959"/>
                </a:solidFill>
              </a:rPr>
              <a:t>Physical &amp; Mathematical Sciences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1" y="2432178"/>
            <a:ext cx="7018155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Sophie Wigglesworth &amp; Naomi D'Souza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Our Lady of the Wayside Catholic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530246" y="4075219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Statistics and Personalities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52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Madeline Haan</a:t>
            </a:r>
            <a:endParaRPr dirty="0"/>
          </a:p>
          <a:p>
            <a:pPr marL="0" lvl="0" indent="0">
              <a:buNone/>
            </a:pPr>
            <a:r>
              <a:rPr lang="en-US" dirty="0"/>
              <a:t>Rhema Christian School</a:t>
            </a:r>
            <a:endParaRPr dirty="0"/>
          </a:p>
        </p:txBody>
      </p:sp>
      <p:sp>
        <p:nvSpPr>
          <p:cNvPr id="193" name="Google Shape;193;p10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3337388" y="3947774"/>
            <a:ext cx="49192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Paper Bridge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  <p:bldP spid="19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Senior</a:t>
            </a:r>
            <a:br>
              <a:rPr lang="en-US"/>
            </a:br>
            <a:r>
              <a:rPr lang="en-US"/>
              <a:t>Grades 11 - 12</a:t>
            </a:r>
            <a:endParaRPr/>
          </a:p>
        </p:txBody>
      </p:sp>
      <p:sp>
        <p:nvSpPr>
          <p:cNvPr id="591" name="Google Shape;591;p64"/>
          <p:cNvSpPr txBox="1">
            <a:spLocks noGrp="1"/>
          </p:cNvSpPr>
          <p:nvPr>
            <p:ph type="body" idx="1"/>
          </p:nvPr>
        </p:nvSpPr>
        <p:spPr>
          <a:xfrm>
            <a:off x="2967604" y="1983425"/>
            <a:ext cx="7434470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Health &amp; Life Sciences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24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6528298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Robert MacGregor</a:t>
            </a:r>
          </a:p>
          <a:p>
            <a:pPr marL="0" lvl="0" indent="0">
              <a:buNone/>
            </a:pPr>
            <a:r>
              <a:rPr lang="en-US"/>
              <a:t>Our Lady of the Wayside Catholic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769732" y="3880330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Music: It's In Your Blood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Noah Nowak &amp; Brendan Xuereb</a:t>
            </a:r>
          </a:p>
          <a:p>
            <a:pPr marL="0" lvl="0" indent="0">
              <a:buNone/>
            </a:pPr>
            <a:r>
              <a:rPr lang="en-US"/>
              <a:t>St. Peter Catholic Secondary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2922132" y="3982303"/>
            <a:ext cx="77863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CA" sz="2800" i="1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Temp"erary</a:t>
            </a:r>
            <a:r>
              <a:rPr lang="en-CA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checker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4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6"/>
          <p:cNvSpPr txBox="1">
            <a:spLocks noGrp="1"/>
          </p:cNvSpPr>
          <p:nvPr>
            <p:ph type="title"/>
          </p:nvPr>
        </p:nvSpPr>
        <p:spPr>
          <a:xfrm>
            <a:off x="2967604" y="602434"/>
            <a:ext cx="3677036" cy="99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/>
              <a:t>Senior</a:t>
            </a:r>
            <a:br>
              <a:rPr lang="en-US"/>
            </a:br>
            <a:r>
              <a:rPr lang="en-US"/>
              <a:t>Grades 11 - 12</a:t>
            </a:r>
            <a:endParaRPr/>
          </a:p>
        </p:txBody>
      </p:sp>
      <p:sp>
        <p:nvSpPr>
          <p:cNvPr id="606" name="Google Shape;606;p66"/>
          <p:cNvSpPr txBox="1">
            <a:spLocks noGrp="1"/>
          </p:cNvSpPr>
          <p:nvPr>
            <p:ph type="body" idx="1"/>
          </p:nvPr>
        </p:nvSpPr>
        <p:spPr>
          <a:xfrm>
            <a:off x="2967604" y="2023181"/>
            <a:ext cx="7466275" cy="143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Earth &amp; Environmental </a:t>
            </a: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rgbClr val="595959"/>
              </a:buClr>
              <a:buSzPts val="4400"/>
              <a:buNone/>
            </a:pPr>
            <a:r>
              <a:rPr lang="en-US" sz="4400">
                <a:solidFill>
                  <a:srgbClr val="595959"/>
                </a:solidFill>
              </a:rPr>
              <a:t>Sciences</a:t>
            </a:r>
            <a:endParaRPr sz="440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Eli Gibson &amp; Henry Elliott</a:t>
            </a:r>
            <a:endParaRPr/>
          </a:p>
          <a:p>
            <a:pPr marL="0" lvl="0" indent="0">
              <a:buNone/>
            </a:pPr>
            <a:r>
              <a:rPr lang="en-US"/>
              <a:t>Port Hope High School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329702" y="1338235"/>
            <a:ext cx="45423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Honourable Mention</a:t>
            </a:r>
            <a:endParaRPr lang="en-CA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54E69F05-3E9B-27C1-8FB5-C1E250BB5438}"/>
              </a:ext>
            </a:extLst>
          </p:cNvPr>
          <p:cNvSpPr/>
          <p:nvPr/>
        </p:nvSpPr>
        <p:spPr>
          <a:xfrm>
            <a:off x="678818" y="3906103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Comparing growth patterns and rates between plant organisms based on different fertilizers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00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build="p"/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err="1"/>
              <a:t>Xinlin</a:t>
            </a:r>
            <a:r>
              <a:rPr lang="en-US"/>
              <a:t> Zhou</a:t>
            </a:r>
          </a:p>
          <a:p>
            <a:pPr marL="0" lvl="0" indent="0">
              <a:buNone/>
            </a:pPr>
            <a:r>
              <a:rPr lang="en-US"/>
              <a:t>Lakefield College </a:t>
            </a:r>
            <a:r>
              <a:rPr lang="en-US" dirty="0"/>
              <a:t>School</a:t>
            </a:r>
            <a:endParaRPr lang="en-US"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endParaRPr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853846" y="3880330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Underappreciated Fire Heat Mitigates U.S. Wildfire Air Pollution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Gregory Murray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IE Weldon Secondary School</a:t>
            </a:r>
            <a:endParaRPr/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1027935" y="3614057"/>
            <a:ext cx="77863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Microplastics: What is the correlation between the distance from the city </a:t>
            </a:r>
            <a:r>
              <a:rPr lang="en-US" sz="2800" i="1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and the microplastic concentration in the water of Lindsay?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70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Isabelle Young</a:t>
            </a:r>
            <a:endParaRPr/>
          </a:p>
          <a:p>
            <a:pPr marL="0" lvl="0" indent="0">
              <a:buNone/>
            </a:pPr>
            <a:r>
              <a:rPr lang="en-US"/>
              <a:t>St. Peter Catholic Secondary School</a:t>
            </a:r>
          </a:p>
        </p:txBody>
      </p:sp>
      <p:sp>
        <p:nvSpPr>
          <p:cNvPr id="373" name="Google Shape;373;p34"/>
          <p:cNvSpPr txBox="1"/>
          <p:nvPr/>
        </p:nvSpPr>
        <p:spPr>
          <a:xfrm>
            <a:off x="329702" y="1263170"/>
            <a:ext cx="58203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First</a:t>
            </a:r>
            <a:endParaRPr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776016" y="3749702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Marsh to Motor: Exploring the use of Invasive Typha in Biofuel Production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24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>
            <a:spLocks noGrp="1"/>
          </p:cNvSpPr>
          <p:nvPr>
            <p:ph type="title"/>
          </p:nvPr>
        </p:nvSpPr>
        <p:spPr>
          <a:xfrm>
            <a:off x="2618860" y="1315827"/>
            <a:ext cx="5821052" cy="134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n-US" sz="4800" dirty="0"/>
              <a:t>Raffle Prizes</a:t>
            </a:r>
            <a:endParaRPr dirty="0"/>
          </a:p>
        </p:txBody>
      </p:sp>
      <p:sp>
        <p:nvSpPr>
          <p:cNvPr id="341" name="Google Shape;341;p30"/>
          <p:cNvSpPr/>
          <p:nvPr/>
        </p:nvSpPr>
        <p:spPr>
          <a:xfrm>
            <a:off x="2139332" y="2311885"/>
            <a:ext cx="1847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3"/>
          <p:cNvSpPr txBox="1">
            <a:spLocks noGrp="1"/>
          </p:cNvSpPr>
          <p:nvPr>
            <p:ph type="ctrTitle"/>
          </p:nvPr>
        </p:nvSpPr>
        <p:spPr>
          <a:xfrm>
            <a:off x="778010" y="2315272"/>
            <a:ext cx="8365990" cy="15928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</a:rPr>
              <a:t>Special Awards</a:t>
            </a:r>
            <a:br>
              <a:rPr lang="en-US" b="1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</a:rPr>
              <a:t> Junior, Intermediate and Senior</a:t>
            </a:r>
            <a:br>
              <a:rPr lang="en-US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4" name="Picture 3" descr="A graphic of a mushroom growing in a cracked ground&#10;&#10;AI-generated content may be incorrect.">
            <a:extLst>
              <a:ext uri="{FF2B5EF4-FFF2-40B4-BE49-F238E27FC236}">
                <a16:creationId xmlns:a16="http://schemas.microsoft.com/office/drawing/2014/main" id="{6258DA7B-CA4A-B4F0-2986-D619E055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8" y="2718387"/>
            <a:ext cx="1872960" cy="18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329702" y="2432178"/>
            <a:ext cx="490415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Oliver Feldman Reyes</a:t>
            </a:r>
            <a:endParaRPr dirty="0"/>
          </a:p>
          <a:p>
            <a:pPr marL="0" lvl="0" indent="0">
              <a:buNone/>
            </a:pPr>
            <a:r>
              <a:rPr lang="en-US" dirty="0"/>
              <a:t>Queen Elizabeth Public School</a:t>
            </a:r>
            <a:endParaRPr dirty="0"/>
          </a:p>
        </p:txBody>
      </p:sp>
      <p:sp>
        <p:nvSpPr>
          <p:cNvPr id="193" name="Google Shape;193;p10"/>
          <p:cNvSpPr txBox="1"/>
          <p:nvPr/>
        </p:nvSpPr>
        <p:spPr>
          <a:xfrm>
            <a:off x="2103960" y="1513726"/>
            <a:ext cx="43506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Award of Excellence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3188098" y="4009289"/>
            <a:ext cx="49192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sour is food?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9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  <p:bldP spid="19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4"/>
          <p:cNvSpPr txBox="1">
            <a:spLocks noGrp="1"/>
          </p:cNvSpPr>
          <p:nvPr>
            <p:ph type="body" idx="1"/>
          </p:nvPr>
        </p:nvSpPr>
        <p:spPr>
          <a:xfrm>
            <a:off x="287965" y="2178867"/>
            <a:ext cx="1955255" cy="72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None/>
            </a:pPr>
            <a:r>
              <a:rPr lang="en-CA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Irish Austin</a:t>
            </a:r>
            <a:endParaRPr dirty="0"/>
          </a:p>
        </p:txBody>
      </p:sp>
      <p:sp>
        <p:nvSpPr>
          <p:cNvPr id="744" name="Google Shape;744;p84"/>
          <p:cNvSpPr txBox="1"/>
          <p:nvPr/>
        </p:nvSpPr>
        <p:spPr>
          <a:xfrm>
            <a:off x="1931766" y="1304865"/>
            <a:ext cx="469449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$75 Random Rookie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43;p84">
            <a:extLst>
              <a:ext uri="{FF2B5EF4-FFF2-40B4-BE49-F238E27FC236}">
                <a16:creationId xmlns:a16="http://schemas.microsoft.com/office/drawing/2014/main" id="{B64BBD73-F5D6-D290-A301-006CF2412EA6}"/>
              </a:ext>
            </a:extLst>
          </p:cNvPr>
          <p:cNvSpPr txBox="1">
            <a:spLocks/>
          </p:cNvSpPr>
          <p:nvPr/>
        </p:nvSpPr>
        <p:spPr>
          <a:xfrm>
            <a:off x="336749" y="4438968"/>
            <a:ext cx="1906471" cy="72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1F1F1F"/>
              </a:buClr>
              <a:buFont typeface="Arial"/>
              <a:buNone/>
            </a:pPr>
            <a:r>
              <a:rPr lang="en-CA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Henry Elliot</a:t>
            </a:r>
            <a:endParaRPr lang="en-CA" dirty="0"/>
          </a:p>
          <a:p>
            <a:pPr marL="0" indent="0">
              <a:buFont typeface="Arial"/>
              <a:buNone/>
            </a:pPr>
            <a:endParaRPr lang="en-CA" dirty="0"/>
          </a:p>
        </p:txBody>
      </p:sp>
      <p:sp>
        <p:nvSpPr>
          <p:cNvPr id="10" name="Google Shape;743;p84">
            <a:extLst>
              <a:ext uri="{FF2B5EF4-FFF2-40B4-BE49-F238E27FC236}">
                <a16:creationId xmlns:a16="http://schemas.microsoft.com/office/drawing/2014/main" id="{B8EC48DB-0761-FA2F-C768-2C935EC12FF9}"/>
              </a:ext>
            </a:extLst>
          </p:cNvPr>
          <p:cNvSpPr txBox="1">
            <a:spLocks/>
          </p:cNvSpPr>
          <p:nvPr/>
        </p:nvSpPr>
        <p:spPr>
          <a:xfrm>
            <a:off x="336749" y="3265571"/>
            <a:ext cx="2826516" cy="66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1F1F1F"/>
              </a:buClr>
              <a:buFont typeface="Arial"/>
              <a:buNone/>
            </a:pPr>
            <a:r>
              <a:rPr lang="en-CA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Ella Jane Atkins</a:t>
            </a:r>
            <a:endParaRPr lang="en-CA" dirty="0"/>
          </a:p>
          <a:p>
            <a:pPr marL="0" indent="0">
              <a:buFont typeface="Arial"/>
              <a:buNone/>
            </a:pPr>
            <a:endParaRPr lang="en-CA" dirty="0"/>
          </a:p>
        </p:txBody>
      </p:sp>
      <p:sp>
        <p:nvSpPr>
          <p:cNvPr id="11" name="Google Shape;745;p84">
            <a:extLst>
              <a:ext uri="{FF2B5EF4-FFF2-40B4-BE49-F238E27FC236}">
                <a16:creationId xmlns:a16="http://schemas.microsoft.com/office/drawing/2014/main" id="{23A3BC26-BE4D-68B4-7E13-D89DDE65456D}"/>
              </a:ext>
            </a:extLst>
          </p:cNvPr>
          <p:cNvSpPr txBox="1"/>
          <p:nvPr/>
        </p:nvSpPr>
        <p:spPr>
          <a:xfrm>
            <a:off x="336749" y="1692562"/>
            <a:ext cx="23517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Junior</a:t>
            </a:r>
            <a:endParaRPr lang="en-US" sz="2800" dirty="0"/>
          </a:p>
        </p:txBody>
      </p:sp>
      <p:sp>
        <p:nvSpPr>
          <p:cNvPr id="12" name="Google Shape;745;p84">
            <a:extLst>
              <a:ext uri="{FF2B5EF4-FFF2-40B4-BE49-F238E27FC236}">
                <a16:creationId xmlns:a16="http://schemas.microsoft.com/office/drawing/2014/main" id="{9C45EB41-B751-C8B4-16E5-70002E1A7E25}"/>
              </a:ext>
            </a:extLst>
          </p:cNvPr>
          <p:cNvSpPr txBox="1"/>
          <p:nvPr/>
        </p:nvSpPr>
        <p:spPr>
          <a:xfrm>
            <a:off x="336749" y="3915748"/>
            <a:ext cx="23517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Senior</a:t>
            </a:r>
            <a:endParaRPr lang="en-US" sz="2800" dirty="0"/>
          </a:p>
        </p:txBody>
      </p:sp>
      <p:sp>
        <p:nvSpPr>
          <p:cNvPr id="13" name="Google Shape;745;p84">
            <a:extLst>
              <a:ext uri="{FF2B5EF4-FFF2-40B4-BE49-F238E27FC236}">
                <a16:creationId xmlns:a16="http://schemas.microsoft.com/office/drawing/2014/main" id="{47F30104-1D5C-5802-859D-EE31342CC75D}"/>
              </a:ext>
            </a:extLst>
          </p:cNvPr>
          <p:cNvSpPr txBox="1"/>
          <p:nvPr/>
        </p:nvSpPr>
        <p:spPr>
          <a:xfrm>
            <a:off x="336749" y="2778789"/>
            <a:ext cx="22881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Intermediate</a:t>
            </a:r>
            <a:endParaRPr lang="en-US" sz="2800" dirty="0"/>
          </a:p>
        </p:txBody>
      </p:sp>
      <p:sp>
        <p:nvSpPr>
          <p:cNvPr id="14" name="Google Shape;743;p84">
            <a:extLst>
              <a:ext uri="{FF2B5EF4-FFF2-40B4-BE49-F238E27FC236}">
                <a16:creationId xmlns:a16="http://schemas.microsoft.com/office/drawing/2014/main" id="{6DDBC51A-3A1D-0F17-F4D0-4364FB9DE68E}"/>
              </a:ext>
            </a:extLst>
          </p:cNvPr>
          <p:cNvSpPr txBox="1">
            <a:spLocks/>
          </p:cNvSpPr>
          <p:nvPr/>
        </p:nvSpPr>
        <p:spPr>
          <a:xfrm>
            <a:off x="3441091" y="2253179"/>
            <a:ext cx="3933518" cy="72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1F1F1F"/>
              </a:buClr>
              <a:buFont typeface="Arial"/>
              <a:buNone/>
            </a:pPr>
            <a:r>
              <a:rPr lang="en-CA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Bobcaygeon Public School</a:t>
            </a:r>
            <a:endParaRPr lang="en-CA" dirty="0"/>
          </a:p>
        </p:txBody>
      </p:sp>
      <p:sp>
        <p:nvSpPr>
          <p:cNvPr id="18" name="Google Shape;743;p84">
            <a:extLst>
              <a:ext uri="{FF2B5EF4-FFF2-40B4-BE49-F238E27FC236}">
                <a16:creationId xmlns:a16="http://schemas.microsoft.com/office/drawing/2014/main" id="{E0A28655-32A9-5D0C-150C-C532E8EB20B3}"/>
              </a:ext>
            </a:extLst>
          </p:cNvPr>
          <p:cNvSpPr txBox="1">
            <a:spLocks/>
          </p:cNvSpPr>
          <p:nvPr/>
        </p:nvSpPr>
        <p:spPr>
          <a:xfrm>
            <a:off x="3441091" y="4403419"/>
            <a:ext cx="4361654" cy="72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1F1F1F"/>
              </a:buClr>
              <a:buFont typeface="Arial"/>
              <a:buNone/>
            </a:pPr>
            <a:r>
              <a:rPr lang="en-CA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Port Hope High School</a:t>
            </a:r>
            <a:endParaRPr lang="en-CA" dirty="0"/>
          </a:p>
        </p:txBody>
      </p:sp>
      <p:sp>
        <p:nvSpPr>
          <p:cNvPr id="19" name="Google Shape;743;p84">
            <a:extLst>
              <a:ext uri="{FF2B5EF4-FFF2-40B4-BE49-F238E27FC236}">
                <a16:creationId xmlns:a16="http://schemas.microsoft.com/office/drawing/2014/main" id="{60FE2C56-3CE6-687C-A620-EEE5E3852237}"/>
              </a:ext>
            </a:extLst>
          </p:cNvPr>
          <p:cNvSpPr txBox="1">
            <a:spLocks/>
          </p:cNvSpPr>
          <p:nvPr/>
        </p:nvSpPr>
        <p:spPr>
          <a:xfrm rot="10800000" flipV="1">
            <a:off x="3441092" y="3229850"/>
            <a:ext cx="3269674" cy="89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1F1F1F"/>
              </a:buClr>
              <a:buFont typeface="Arial"/>
              <a:buNone/>
            </a:pPr>
            <a:r>
              <a:rPr lang="en-CA" dirty="0">
                <a:solidFill>
                  <a:srgbClr val="1F1F1F"/>
                </a:solidFill>
                <a:latin typeface="Arial"/>
                <a:cs typeface="Arial"/>
                <a:sym typeface="Arial"/>
              </a:rPr>
              <a:t>Homeschool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 build="p"/>
      <p:bldP spid="9" grpId="0"/>
      <p:bldP spid="10" grpId="0"/>
      <p:bldP spid="14" grpId="0" build="p"/>
      <p:bldP spid="18" grpId="0" build="p"/>
      <p:bldP spid="1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7"/>
          <p:cNvSpPr txBox="1">
            <a:spLocks noGrp="1"/>
          </p:cNvSpPr>
          <p:nvPr>
            <p:ph type="body" idx="1"/>
          </p:nvPr>
        </p:nvSpPr>
        <p:spPr>
          <a:xfrm>
            <a:off x="246579" y="1980810"/>
            <a:ext cx="5252307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Gregory Murray</a:t>
            </a:r>
            <a:endParaRPr dirty="0"/>
          </a:p>
          <a:p>
            <a:pPr marL="0" lvl="0" indent="0">
              <a:buNone/>
            </a:pPr>
            <a:r>
              <a:rPr lang="en-US" dirty="0"/>
              <a:t>IE Weldon Secondary School</a:t>
            </a:r>
            <a:endParaRPr dirty="0"/>
          </a:p>
        </p:txBody>
      </p:sp>
      <p:sp>
        <p:nvSpPr>
          <p:cNvPr id="771" name="Google Shape;771;p87"/>
          <p:cNvSpPr txBox="1"/>
          <p:nvPr/>
        </p:nvSpPr>
        <p:spPr>
          <a:xfrm>
            <a:off x="1125434" y="1282598"/>
            <a:ext cx="713971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$80 Peterborough Field Naturalists Award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87"/>
          <p:cNvSpPr txBox="1"/>
          <p:nvPr/>
        </p:nvSpPr>
        <p:spPr>
          <a:xfrm>
            <a:off x="4734033" y="1936017"/>
            <a:ext cx="440996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Microplastics: What is the correlation between the distance from the city </a:t>
            </a:r>
            <a:r>
              <a:rPr lang="en-US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and the microplastic concentration in the water of Lindsay?</a:t>
            </a:r>
            <a:endParaRPr sz="20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72;p87">
            <a:extLst>
              <a:ext uri="{FF2B5EF4-FFF2-40B4-BE49-F238E27FC236}">
                <a16:creationId xmlns:a16="http://schemas.microsoft.com/office/drawing/2014/main" id="{AF6F022D-1E5C-D906-C67B-78A5BB392957}"/>
              </a:ext>
            </a:extLst>
          </p:cNvPr>
          <p:cNvSpPr txBox="1"/>
          <p:nvPr/>
        </p:nvSpPr>
        <p:spPr>
          <a:xfrm>
            <a:off x="4572000" y="3538796"/>
            <a:ext cx="428542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Evaluating Eastern Hognose Snake Habitat in Northumberland County</a:t>
            </a:r>
            <a:endParaRPr sz="28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70;p87">
            <a:extLst>
              <a:ext uri="{FF2B5EF4-FFF2-40B4-BE49-F238E27FC236}">
                <a16:creationId xmlns:a16="http://schemas.microsoft.com/office/drawing/2014/main" id="{F9668623-AD1B-9A3E-A377-7976A8CED545}"/>
              </a:ext>
            </a:extLst>
          </p:cNvPr>
          <p:cNvSpPr txBox="1">
            <a:spLocks/>
          </p:cNvSpPr>
          <p:nvPr/>
        </p:nvSpPr>
        <p:spPr>
          <a:xfrm>
            <a:off x="537805" y="3660347"/>
            <a:ext cx="3283080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CA" dirty="0"/>
              <a:t>Jasper Newland </a:t>
            </a:r>
            <a:r>
              <a:rPr lang="en-US" dirty="0"/>
              <a:t>Homeschool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" grpId="0" build="p"/>
      <p:bldP spid="772" grpId="0"/>
      <p:bldP spid="5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174636" y="3573433"/>
            <a:ext cx="3648616" cy="157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Rio Meehan</a:t>
            </a:r>
            <a:endParaRPr dirty="0"/>
          </a:p>
          <a:p>
            <a:pPr marL="0" lvl="0" indent="0">
              <a:buNone/>
            </a:pPr>
            <a:r>
              <a:rPr lang="en-US" dirty="0"/>
              <a:t>Our Lady of the Wayside Catholic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853684" y="1408026"/>
            <a:ext cx="76895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sym typeface="Calibri"/>
              </a:rPr>
              <a:t>$100 Institute for Integrative Conservation </a:t>
            </a:r>
            <a:endParaRPr lang="en-US" sz="2800" dirty="0">
              <a:sym typeface="Calibri"/>
            </a:endParaRPr>
          </a:p>
          <a:p>
            <a:r>
              <a:rPr lang="en-US" sz="2800" dirty="0">
                <a:solidFill>
                  <a:srgbClr val="595959"/>
                </a:solidFill>
                <a:sym typeface="Calibri"/>
              </a:rPr>
              <a:t>Biology at Trent University: Junior Ecology </a:t>
            </a:r>
            <a:endParaRPr lang="en-US" sz="2800" dirty="0">
              <a:sym typeface="Calibri"/>
            </a:endParaRPr>
          </a:p>
          <a:p>
            <a:r>
              <a:rPr lang="en-US" sz="2800" dirty="0">
                <a:solidFill>
                  <a:srgbClr val="595959"/>
                </a:solidFill>
                <a:sym typeface="Calibri"/>
              </a:rPr>
              <a:t>and Evolution Award</a:t>
            </a:r>
            <a:endParaRPr lang="en-US" sz="2800" dirty="0"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3823252" y="3753047"/>
            <a:ext cx="55330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Feathered Friends, </a:t>
            </a:r>
            <a:r>
              <a:rPr lang="en-US" sz="28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Colourful</a:t>
            </a:r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Feast: Do Birds Like to Eat the Rainbow?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1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allAtOnce"/>
      <p:bldP spid="2" grpId="0" build="allAtOnce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278239" y="2983181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Claire Sehn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1120504" y="1349539"/>
            <a:ext cx="747013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sym typeface="Calibri"/>
              </a:rPr>
              <a:t>$250 Otonabee Region Conservation </a:t>
            </a:r>
            <a:endParaRPr lang="en-US" sz="2800" dirty="0">
              <a:sym typeface="Calibri"/>
            </a:endParaRPr>
          </a:p>
          <a:p>
            <a:r>
              <a:rPr lang="en-US" sz="2800" dirty="0">
                <a:solidFill>
                  <a:srgbClr val="595959"/>
                </a:solidFill>
                <a:sym typeface="Calibri"/>
              </a:rPr>
              <a:t>Authority Award for Environmental Excellence</a:t>
            </a:r>
            <a:endParaRPr lang="en-US" sz="2800" dirty="0">
              <a:sym typeface="Calibri"/>
            </a:endParaRPr>
          </a:p>
          <a:p>
            <a:r>
              <a:rPr lang="en-US" sz="2400" dirty="0">
                <a:solidFill>
                  <a:srgbClr val="595959"/>
                </a:solidFill>
                <a:sym typeface="Calibri"/>
              </a:rPr>
              <a:t>Junior Earth and </a:t>
            </a:r>
            <a:r>
              <a:rPr lang="en-US" sz="2400" dirty="0">
                <a:solidFill>
                  <a:srgbClr val="595959"/>
                </a:solidFill>
                <a:ea typeface="Calibri"/>
                <a:sym typeface="Calibri"/>
              </a:rPr>
              <a:t>Environmental</a:t>
            </a:r>
            <a:endParaRPr lang="en-US" sz="2400"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678818" y="4165060"/>
            <a:ext cx="77863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Beat the Blaze! Developing a novel, biodegradable treatment to limit environmental destruction from wildfires and drought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9774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allAtOnce"/>
      <p:bldP spid="2" grpId="0" build="allAtOnce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68804AA4-F77C-9C13-B1CC-7138E06B6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>
            <a:extLst>
              <a:ext uri="{FF2B5EF4-FFF2-40B4-BE49-F238E27FC236}">
                <a16:creationId xmlns:a16="http://schemas.microsoft.com/office/drawing/2014/main" id="{0B60DB22-EE8B-D142-883C-B96FCE762D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1910" y="2672938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Claire Sehn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373" name="Google Shape;373;p34">
            <a:extLst>
              <a:ext uri="{FF2B5EF4-FFF2-40B4-BE49-F238E27FC236}">
                <a16:creationId xmlns:a16="http://schemas.microsoft.com/office/drawing/2014/main" id="{3096098E-9B11-19A3-C0C4-5774D4DCDAFB}"/>
              </a:ext>
            </a:extLst>
          </p:cNvPr>
          <p:cNvSpPr txBox="1"/>
          <p:nvPr/>
        </p:nvSpPr>
        <p:spPr>
          <a:xfrm>
            <a:off x="339816" y="1364948"/>
            <a:ext cx="84643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$100 Trent School of the Environment Award</a:t>
            </a:r>
            <a:endParaRPr lang="en-US" sz="3200" dirty="0">
              <a:sym typeface="Calibri"/>
            </a:endParaRPr>
          </a:p>
          <a:p>
            <a:r>
              <a:rPr lang="en-US" sz="2400" dirty="0">
                <a:solidFill>
                  <a:srgbClr val="595959"/>
                </a:solidFill>
                <a:sym typeface="Calibri"/>
              </a:rPr>
              <a:t>Earth and Environmental Sciences</a:t>
            </a:r>
            <a:endParaRPr lang="en-US" sz="2400" dirty="0"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61D73940-CADE-A9F4-2238-D369142FB0FE}"/>
              </a:ext>
            </a:extLst>
          </p:cNvPr>
          <p:cNvSpPr/>
          <p:nvPr/>
        </p:nvSpPr>
        <p:spPr>
          <a:xfrm>
            <a:off x="678818" y="3854817"/>
            <a:ext cx="77863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Beat the Blaze! Developing a novel, biodegradable treatment to limit environmental destruction from wildfires and drought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1451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allAtOnce"/>
      <p:bldP spid="2" grpId="0" build="allAtOnc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1" y="2432178"/>
            <a:ext cx="7786363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Isaiah </a:t>
            </a:r>
            <a:r>
              <a:rPr lang="en-CA" dirty="0" err="1"/>
              <a:t>Jalsevac</a:t>
            </a:r>
            <a:endParaRPr dirty="0"/>
          </a:p>
          <a:p>
            <a:pPr marL="0" lvl="0" indent="0">
              <a:buNone/>
            </a:pPr>
            <a:r>
              <a:rPr lang="en-US" dirty="0"/>
              <a:t>Our Lady of the Wayside Catholic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1284991" y="1417282"/>
            <a:ext cx="657401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$100 Luc C. Matteau Award</a:t>
            </a:r>
            <a:endParaRPr lang="en-US" sz="3200" dirty="0"/>
          </a:p>
          <a:p>
            <a:r>
              <a:rPr lang="en-US" sz="1800" dirty="0">
                <a:solidFill>
                  <a:srgbClr val="595959"/>
                </a:solidFill>
                <a:sym typeface="Calibri"/>
              </a:rPr>
              <a:t>Sponsored by Institute of Electrical and Electronic Engineers</a:t>
            </a:r>
            <a:endParaRPr lang="en-US" sz="1800" dirty="0">
              <a:sym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CA" sz="40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989918" y="3909465"/>
            <a:ext cx="7786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Hidden Lift: The Efficiency Gains of Ground Effect Vehicles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7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49842" y="2826528"/>
            <a:ext cx="7786362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Claire Sehn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1007796" y="1298560"/>
            <a:ext cx="7319193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$150 Professional Engineers of Ontario</a:t>
            </a:r>
            <a:endParaRPr lang="en-US" sz="3200" dirty="0">
              <a:sym typeface="Calibri"/>
            </a:endParaRPr>
          </a:p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Peterborough Chapter </a:t>
            </a:r>
            <a:endParaRPr lang="en-US" sz="3200" dirty="0">
              <a:sym typeface="Calibri"/>
            </a:endParaRPr>
          </a:p>
          <a:p>
            <a:r>
              <a:rPr lang="en-US" sz="1800" dirty="0">
                <a:solidFill>
                  <a:srgbClr val="595959"/>
                </a:solidFill>
                <a:sym typeface="Calibri"/>
              </a:rPr>
              <a:t>Innovation &amp; Impact Award</a:t>
            </a:r>
            <a:endParaRPr lang="en-US" sz="1800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CA" sz="40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678818" y="4158339"/>
            <a:ext cx="77863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Beat the Blaze! Developing a novel, biodegradable treatment to limit environmental destruction from wildfires and drought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01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283476" y="2361914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Isabelle Young</a:t>
            </a:r>
            <a:endParaRPr dirty="0"/>
          </a:p>
          <a:p>
            <a:pPr marL="0" lvl="0" indent="0">
              <a:buNone/>
            </a:pPr>
            <a:r>
              <a:rPr lang="en-US" dirty="0"/>
              <a:t>St. Peter Catholic Secondary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1230806" y="1272918"/>
            <a:ext cx="71940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$200 Water Environment Association of Ontario Award</a:t>
            </a:r>
            <a:endParaRPr lang="en-US" sz="3200" dirty="0"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5966350" y="2131659"/>
            <a:ext cx="317765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Marsh to Motor: Exploring the use of Invasive Typha in Biofuel Production</a:t>
            </a:r>
            <a:endParaRPr sz="1200" dirty="0"/>
          </a:p>
        </p:txBody>
      </p:sp>
      <p:sp>
        <p:nvSpPr>
          <p:cNvPr id="7" name="Google Shape;372;p34">
            <a:extLst>
              <a:ext uri="{FF2B5EF4-FFF2-40B4-BE49-F238E27FC236}">
                <a16:creationId xmlns:a16="http://schemas.microsoft.com/office/drawing/2014/main" id="{6BAF365F-8A32-BF8E-C126-9516D0383DB2}"/>
              </a:ext>
            </a:extLst>
          </p:cNvPr>
          <p:cNvSpPr txBox="1">
            <a:spLocks/>
          </p:cNvSpPr>
          <p:nvPr/>
        </p:nvSpPr>
        <p:spPr>
          <a:xfrm>
            <a:off x="283476" y="3858764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 dirty="0"/>
              <a:t>James Aitken</a:t>
            </a:r>
          </a:p>
          <a:p>
            <a:pPr marL="0" indent="0">
              <a:buFont typeface="Arial"/>
              <a:buNone/>
            </a:pPr>
            <a:r>
              <a:rPr lang="en-CA" dirty="0"/>
              <a:t>Homeschool</a:t>
            </a:r>
          </a:p>
        </p:txBody>
      </p: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BD91D31A-D412-281D-BE79-EAAF7A382B1D}"/>
              </a:ext>
            </a:extLst>
          </p:cNvPr>
          <p:cNvSpPr/>
          <p:nvPr/>
        </p:nvSpPr>
        <p:spPr>
          <a:xfrm>
            <a:off x="4730496" y="4188113"/>
            <a:ext cx="44135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CA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Centrifugal Water Filtration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7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allAtOnce"/>
      <p:bldP spid="2" grpId="0" build="allAtOnce"/>
      <p:bldP spid="7" grpId="0" build="allAtOnce"/>
      <p:bldP spid="8" grpId="0" build="allAtOnce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72;p34">
            <a:extLst>
              <a:ext uri="{FF2B5EF4-FFF2-40B4-BE49-F238E27FC236}">
                <a16:creationId xmlns:a16="http://schemas.microsoft.com/office/drawing/2014/main" id="{6E214DD6-2444-1C21-EECB-8B2FE09B9FED}"/>
              </a:ext>
            </a:extLst>
          </p:cNvPr>
          <p:cNvSpPr txBox="1">
            <a:spLocks/>
          </p:cNvSpPr>
          <p:nvPr/>
        </p:nvSpPr>
        <p:spPr>
          <a:xfrm>
            <a:off x="329702" y="2471074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 dirty="0"/>
              <a:t>Ella Sehn</a:t>
            </a:r>
          </a:p>
          <a:p>
            <a:pPr marL="0" indent="0">
              <a:buFont typeface="Arial"/>
              <a:buNone/>
            </a:pPr>
            <a:r>
              <a:rPr lang="en-CA" dirty="0"/>
              <a:t>Lakefield College School</a:t>
            </a:r>
          </a:p>
        </p:txBody>
      </p:sp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3746276"/>
            <a:ext cx="6462985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Kiera Thorndyke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&amp; Charlotte Fleming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2179051" y="1386211"/>
            <a:ext cx="582035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sym typeface="Calibri"/>
              </a:rPr>
              <a:t>$200 Mapleview Farms</a:t>
            </a:r>
            <a:endParaRPr lang="en-US" sz="3200" dirty="0">
              <a:sym typeface="Calibri"/>
            </a:endParaRPr>
          </a:p>
          <a:p>
            <a:r>
              <a:rPr lang="en-US" sz="2400" dirty="0">
                <a:solidFill>
                  <a:srgbClr val="595959"/>
                </a:solidFill>
                <a:sym typeface="Calibri"/>
              </a:rPr>
              <a:t>Health and Life </a:t>
            </a:r>
            <a:r>
              <a:rPr lang="en-US" sz="2400" dirty="0">
                <a:solidFill>
                  <a:srgbClr val="595959"/>
                </a:solidFill>
                <a:ea typeface="Calibri"/>
                <a:sym typeface="Calibri"/>
              </a:rPr>
              <a:t>Sciences</a:t>
            </a:r>
            <a:endParaRPr lang="en-US" sz="2400" dirty="0"/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6046377" y="3860181"/>
            <a:ext cx="34895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Effects of Stress on Short Term Memory</a:t>
            </a:r>
            <a:endParaRPr dirty="0"/>
          </a:p>
        </p:txBody>
      </p:sp>
      <p:sp>
        <p:nvSpPr>
          <p:cNvPr id="5" name="Google Shape;372;p34">
            <a:extLst>
              <a:ext uri="{FF2B5EF4-FFF2-40B4-BE49-F238E27FC236}">
                <a16:creationId xmlns:a16="http://schemas.microsoft.com/office/drawing/2014/main" id="{68225D8A-A9DF-F07C-C3BD-C566B3059DBB}"/>
              </a:ext>
            </a:extLst>
          </p:cNvPr>
          <p:cNvSpPr txBox="1">
            <a:spLocks/>
          </p:cNvSpPr>
          <p:nvPr/>
        </p:nvSpPr>
        <p:spPr>
          <a:xfrm>
            <a:off x="4820140" y="2433601"/>
            <a:ext cx="471574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i="1" dirty="0" err="1">
                <a:solidFill>
                  <a:srgbClr val="0070C0"/>
                </a:solidFill>
              </a:rPr>
              <a:t>HEClot</a:t>
            </a:r>
            <a:r>
              <a:rPr lang="en-CA" i="1" dirty="0">
                <a:solidFill>
                  <a:srgbClr val="0070C0"/>
                </a:solidFill>
              </a:rPr>
              <a:t>: A Novel, Bioabsorbable, Localized Hydroxyethyl Cellulose Hemostatic Therapy for Internal Hemorrhage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12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372" grpId="0" uiExpand="1" build="allAtOnce"/>
      <p:bldP spid="2" grpId="0" build="allAtOnce"/>
      <p:bldP spid="5" grpId="0" build="allAtOnce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329702" y="3555680"/>
            <a:ext cx="4458863" cy="151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Claire Sehn</a:t>
            </a:r>
            <a:endParaRPr dirty="0"/>
          </a:p>
          <a:p>
            <a:pPr marL="0" lvl="0" indent="0">
              <a:buNone/>
            </a:pPr>
            <a:r>
              <a:rPr lang="en-US" dirty="0"/>
              <a:t>St. Catherine Catholic Elementary School</a:t>
            </a:r>
            <a:endParaRPr dirty="0"/>
          </a:p>
        </p:txBody>
      </p:sp>
      <p:sp>
        <p:nvSpPr>
          <p:cNvPr id="373" name="Google Shape;373;p34"/>
          <p:cNvSpPr txBox="1"/>
          <p:nvPr/>
        </p:nvSpPr>
        <p:spPr>
          <a:xfrm>
            <a:off x="1532517" y="1296844"/>
            <a:ext cx="74701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sym typeface="Calibri"/>
              </a:rPr>
              <a:t>$200 Society of Environmental Toxicology &amp; Chemistry Award (Laurentian SETAC Chapter) </a:t>
            </a:r>
            <a:endParaRPr lang="en-CA" sz="2400" dirty="0">
              <a:sym typeface="Calibri"/>
            </a:endParaRPr>
          </a:p>
        </p:txBody>
      </p:sp>
      <p:sp>
        <p:nvSpPr>
          <p:cNvPr id="2" name="Google Shape;224;p14">
            <a:extLst>
              <a:ext uri="{FF2B5EF4-FFF2-40B4-BE49-F238E27FC236}">
                <a16:creationId xmlns:a16="http://schemas.microsoft.com/office/drawing/2014/main" id="{114C8A64-1BE4-4F6C-B9B9-4F83F25586FA}"/>
              </a:ext>
            </a:extLst>
          </p:cNvPr>
          <p:cNvSpPr/>
          <p:nvPr/>
        </p:nvSpPr>
        <p:spPr>
          <a:xfrm>
            <a:off x="4788565" y="3785863"/>
            <a:ext cx="421410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Beat the Blaze! Developing a novel, biodegradable treatment to limit environmental destruction from wildfires and drought</a:t>
            </a:r>
            <a:endParaRPr sz="1100" dirty="0"/>
          </a:p>
        </p:txBody>
      </p:sp>
      <p:sp>
        <p:nvSpPr>
          <p:cNvPr id="5" name="Google Shape;372;p34">
            <a:extLst>
              <a:ext uri="{FF2B5EF4-FFF2-40B4-BE49-F238E27FC236}">
                <a16:creationId xmlns:a16="http://schemas.microsoft.com/office/drawing/2014/main" id="{FC6D2988-48E6-3B67-B355-0A6DCE043E15}"/>
              </a:ext>
            </a:extLst>
          </p:cNvPr>
          <p:cNvSpPr txBox="1">
            <a:spLocks/>
          </p:cNvSpPr>
          <p:nvPr/>
        </p:nvSpPr>
        <p:spPr>
          <a:xfrm>
            <a:off x="329702" y="2127800"/>
            <a:ext cx="5952226" cy="1181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CA" dirty="0"/>
              <a:t>Gregory Murray</a:t>
            </a:r>
          </a:p>
          <a:p>
            <a:pPr marL="0" indent="0">
              <a:buNone/>
            </a:pPr>
            <a:r>
              <a:rPr lang="en-US" dirty="0"/>
              <a:t>IE Weldon Secondary School</a:t>
            </a:r>
            <a:endParaRPr lang="en-CA" dirty="0"/>
          </a:p>
        </p:txBody>
      </p:sp>
      <p:sp>
        <p:nvSpPr>
          <p:cNvPr id="6" name="Google Shape;224;p14">
            <a:extLst>
              <a:ext uri="{FF2B5EF4-FFF2-40B4-BE49-F238E27FC236}">
                <a16:creationId xmlns:a16="http://schemas.microsoft.com/office/drawing/2014/main" id="{8F664319-8E2E-28E4-7954-BAE64724BDDD}"/>
              </a:ext>
            </a:extLst>
          </p:cNvPr>
          <p:cNvSpPr/>
          <p:nvPr/>
        </p:nvSpPr>
        <p:spPr>
          <a:xfrm>
            <a:off x="4788565" y="2078813"/>
            <a:ext cx="421410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Microplastics: What is the correlation between the distance from the city </a:t>
            </a:r>
            <a:r>
              <a:rPr lang="en-US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and the microplastic concentration in the water of Lindsay?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5803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build="p"/>
      <p:bldP spid="2" grpId="0"/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2078</Words>
  <Application>Microsoft Macintosh PowerPoint</Application>
  <PresentationFormat>On-screen Show (16:9)</PresentationFormat>
  <Paragraphs>456</Paragraphs>
  <Slides>109</Slides>
  <Notes>109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3" baseType="lpstr">
      <vt:lpstr>Arial</vt:lpstr>
      <vt:lpstr>Calibri</vt:lpstr>
      <vt:lpstr>Roboto</vt:lpstr>
      <vt:lpstr>Office Theme</vt:lpstr>
      <vt:lpstr>Peterborough Science Fair 2025 Awards Ceremony  </vt:lpstr>
      <vt:lpstr>PowerPoint Presentation</vt:lpstr>
      <vt:lpstr>Raffle Prize</vt:lpstr>
      <vt:lpstr>Guess the Candy Winners</vt:lpstr>
      <vt:lpstr> Primary &amp; Elementary Division Awards </vt:lpstr>
      <vt:lpstr>PRIMARY K- Grade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Raffle Prizes Primary</vt:lpstr>
      <vt:lpstr> ELEMENTARY Grades 4 - 6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ELEMENTARY Grades 4 - 6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Raffle Prizes Elementary</vt:lpstr>
      <vt:lpstr>Special Awards  Primary &amp; Elementary </vt:lpstr>
      <vt:lpstr>PowerPoint Presentation</vt:lpstr>
      <vt:lpstr>PowerPoint Presentation</vt:lpstr>
      <vt:lpstr>PowerPoint Presentation</vt:lpstr>
      <vt:lpstr>Special Awards  All Divisions Eligible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Junior, Intermediate and Senior  Division Awards  </vt:lpstr>
      <vt:lpstr>Junior Grades 7 - 8</vt:lpstr>
      <vt:lpstr>PowerPoint Presentation</vt:lpstr>
      <vt:lpstr>PowerPoint Presentation</vt:lpstr>
      <vt:lpstr>PowerPoint Presentation</vt:lpstr>
      <vt:lpstr>PowerPoint Presentation</vt:lpstr>
      <vt:lpstr>Junior Grades 7 - 8</vt:lpstr>
      <vt:lpstr>PowerPoint Presentation</vt:lpstr>
      <vt:lpstr>PowerPoint Presentation</vt:lpstr>
      <vt:lpstr>PowerPoint Presentation</vt:lpstr>
      <vt:lpstr>PowerPoint Presentation</vt:lpstr>
      <vt:lpstr>Junior Grades 7 - 8</vt:lpstr>
      <vt:lpstr>PowerPoint Presentation</vt:lpstr>
      <vt:lpstr>PowerPoint Presentation</vt:lpstr>
      <vt:lpstr>PowerPoint Presentation</vt:lpstr>
      <vt:lpstr>PowerPoint Presentation</vt:lpstr>
      <vt:lpstr>Junior Grades 7 - 8</vt:lpstr>
      <vt:lpstr>PowerPoint Presentation</vt:lpstr>
      <vt:lpstr>PowerPoint Presentation</vt:lpstr>
      <vt:lpstr>PowerPoint Presentation</vt:lpstr>
      <vt:lpstr>Intermediate Grades 9 - 10</vt:lpstr>
      <vt:lpstr>PowerPoint Presentation</vt:lpstr>
      <vt:lpstr>PowerPoint Presentation</vt:lpstr>
      <vt:lpstr>PowerPoint Presentation</vt:lpstr>
      <vt:lpstr>Intermediate Grades 9 - 10</vt:lpstr>
      <vt:lpstr>PowerPoint Presentation</vt:lpstr>
      <vt:lpstr>PowerPoint Presentation</vt:lpstr>
      <vt:lpstr>PowerPoint Presentation</vt:lpstr>
      <vt:lpstr>PowerPoint Presentation</vt:lpstr>
      <vt:lpstr>Intermediate Grades 9 - 10</vt:lpstr>
      <vt:lpstr>PowerPoint Presentation</vt:lpstr>
      <vt:lpstr>PowerPoint Presentation</vt:lpstr>
      <vt:lpstr>PowerPoint Presentation</vt:lpstr>
      <vt:lpstr>PowerPoint Presentation</vt:lpstr>
      <vt:lpstr>Intermediate Grades 9 - 10</vt:lpstr>
      <vt:lpstr>PowerPoint Presentation</vt:lpstr>
      <vt:lpstr>Senior Grades 11 - 12</vt:lpstr>
      <vt:lpstr>PowerPoint Presentation</vt:lpstr>
      <vt:lpstr>Senior Grades 11 - 12</vt:lpstr>
      <vt:lpstr>PowerPoint Presentation</vt:lpstr>
      <vt:lpstr>PowerPoint Presentation</vt:lpstr>
      <vt:lpstr>Senior Grades 11 - 12</vt:lpstr>
      <vt:lpstr>PowerPoint Presentation</vt:lpstr>
      <vt:lpstr>PowerPoint Presentation</vt:lpstr>
      <vt:lpstr>PowerPoint Presentation</vt:lpstr>
      <vt:lpstr>PowerPoint Presentation</vt:lpstr>
      <vt:lpstr>Raffle Prizes</vt:lpstr>
      <vt:lpstr>Special Awards  Junior, Intermediate and Senior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Canada-Wide Science Fair  Grand Prizes </vt:lpstr>
      <vt:lpstr>Video  </vt:lpstr>
      <vt:lpstr>Video  </vt:lpstr>
      <vt:lpstr>PowerPoint Presentation</vt:lpstr>
      <vt:lpstr>PowerPoint Presentation</vt:lpstr>
      <vt:lpstr>PowerPoint Presentation</vt:lpstr>
      <vt:lpstr>   Congratulations to all students!  Thank you for participating,  and we hope to see you in April 2026!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Peterborough Science Fair 2024 Awards Ceremony  </dc:title>
  <cp:lastModifiedBy>Neil Emery</cp:lastModifiedBy>
  <cp:revision>388</cp:revision>
  <dcterms:created xsi:type="dcterms:W3CDTF">2017-08-01T15:40:51Z</dcterms:created>
  <dcterms:modified xsi:type="dcterms:W3CDTF">2025-04-15T15:58:03Z</dcterms:modified>
</cp:coreProperties>
</file>